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300" r:id="rId3"/>
    <p:sldId id="352" r:id="rId4"/>
    <p:sldId id="357" r:id="rId5"/>
    <p:sldId id="301" r:id="rId6"/>
    <p:sldId id="356" r:id="rId7"/>
    <p:sldId id="353" r:id="rId8"/>
    <p:sldId id="354" r:id="rId9"/>
    <p:sldId id="339" r:id="rId10"/>
    <p:sldId id="359" r:id="rId11"/>
    <p:sldId id="360" r:id="rId12"/>
    <p:sldId id="361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80" r:id="rId21"/>
    <p:sldId id="370" r:id="rId22"/>
    <p:sldId id="371" r:id="rId23"/>
    <p:sldId id="372" r:id="rId24"/>
    <p:sldId id="373" r:id="rId25"/>
    <p:sldId id="374" r:id="rId26"/>
    <p:sldId id="375" r:id="rId27"/>
    <p:sldId id="376" r:id="rId28"/>
    <p:sldId id="377" r:id="rId29"/>
    <p:sldId id="378" r:id="rId30"/>
    <p:sldId id="384" r:id="rId31"/>
    <p:sldId id="381" r:id="rId32"/>
    <p:sldId id="382" r:id="rId33"/>
    <p:sldId id="385" r:id="rId34"/>
    <p:sldId id="386" r:id="rId35"/>
    <p:sldId id="387" r:id="rId36"/>
    <p:sldId id="388" r:id="rId37"/>
    <p:sldId id="389" r:id="rId38"/>
    <p:sldId id="390" r:id="rId39"/>
    <p:sldId id="391" r:id="rId40"/>
    <p:sldId id="392" r:id="rId41"/>
    <p:sldId id="393" r:id="rId4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Calibri Light" panose="020F0302020204030204" pitchFamily="34" charset="0"/>
      <p:regular r:id="rId49"/>
      <p:italic r:id="rId50"/>
    </p:embeddedFont>
    <p:embeddedFont>
      <p:font typeface="나눔고딕 Bold" panose="020D0804000000000000" pitchFamily="50" charset="-127"/>
      <p:bold r:id="rId51"/>
    </p:embeddedFont>
    <p:embeddedFont>
      <p:font typeface="나눔고딕 ExtraBold" panose="020D0904000000000000" pitchFamily="50" charset="-127"/>
      <p:bold r:id="rId52"/>
    </p:embeddedFont>
    <p:embeddedFont>
      <p:font typeface="나눔바른고딕" panose="020B0603020101020101" pitchFamily="50" charset="-127"/>
      <p:regular r:id="rId53"/>
      <p:bold r:id="rId54"/>
    </p:embeddedFont>
    <p:embeddedFont>
      <p:font typeface="맑은 고딕" panose="020B0503020000020004" pitchFamily="50" charset="-127"/>
      <p:regular r:id="rId55"/>
      <p:bold r:id="rId56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6" userDrawn="1">
          <p15:clr>
            <a:srgbClr val="A4A3A4"/>
          </p15:clr>
        </p15:guide>
        <p15:guide id="2" pos="5616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420" userDrawn="1">
          <p15:clr>
            <a:srgbClr val="A4A3A4"/>
          </p15:clr>
        </p15:guide>
        <p15:guide id="8" orient="horz" pos="564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2112" userDrawn="1">
          <p15:clr>
            <a:srgbClr val="A4A3A4"/>
          </p15:clr>
        </p15:guide>
        <p15:guide id="16" orient="horz" pos="2916" userDrawn="1">
          <p15:clr>
            <a:srgbClr val="A4A3A4"/>
          </p15:clr>
        </p15:guide>
        <p15:guide id="18" pos="29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9FFF"/>
    <a:srgbClr val="E6D4E3"/>
    <a:srgbClr val="DCF2F8"/>
    <a:srgbClr val="DAE3F3"/>
    <a:srgbClr val="E92575"/>
    <a:srgbClr val="008890"/>
    <a:srgbClr val="E1EFD4"/>
    <a:srgbClr val="FBE7D4"/>
    <a:srgbClr val="E0E4E7"/>
    <a:srgbClr val="C6E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75" d="100"/>
          <a:sy n="75" d="100"/>
        </p:scale>
        <p:origin x="212" y="48"/>
      </p:cViewPr>
      <p:guideLst>
        <p:guide orient="horz" pos="1236"/>
        <p:guide pos="5616"/>
        <p:guide pos="816"/>
        <p:guide pos="240"/>
        <p:guide pos="480"/>
        <p:guide pos="624"/>
        <p:guide orient="horz" pos="420"/>
        <p:guide orient="horz" pos="564"/>
        <p:guide orient="horz" pos="900"/>
        <p:guide orient="horz" pos="756"/>
        <p:guide pos="384"/>
        <p:guide pos="672"/>
        <p:guide pos="864"/>
        <p:guide pos="2112"/>
        <p:guide orient="horz" pos="2916"/>
        <p:guide pos="29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55" Type="http://schemas.openxmlformats.org/officeDocument/2006/relationships/font" Target="fonts/font1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3" Type="http://schemas.openxmlformats.org/officeDocument/2006/relationships/font" Target="fonts/font9.fntdata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microsoft.com/office/2016/11/relationships/changesInfo" Target="changesInfos/changesInfo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4.fntdata"/><Relationship Id="rId56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font" Target="fonts/font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5.fntdata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52" Type="http://schemas.openxmlformats.org/officeDocument/2006/relationships/font" Target="fonts/font8.fntdata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11A187E1-02B2-4D87-8311-A398C1237C8A}"/>
    <pc:docChg chg="modSld">
      <pc:chgData name="김 민영" userId="c13ed9b5fecac607" providerId="LiveId" clId="{11A187E1-02B2-4D87-8311-A398C1237C8A}" dt="2023-05-18T06:37:48.232" v="25" actId="20577"/>
      <pc:docMkLst>
        <pc:docMk/>
      </pc:docMkLst>
      <pc:sldChg chg="modSp mod">
        <pc:chgData name="김 민영" userId="c13ed9b5fecac607" providerId="LiveId" clId="{11A187E1-02B2-4D87-8311-A398C1237C8A}" dt="2023-05-18T06:37:48.232" v="25" actId="20577"/>
        <pc:sldMkLst>
          <pc:docMk/>
          <pc:sldMk cId="896700016" sldId="256"/>
        </pc:sldMkLst>
        <pc:spChg chg="mod">
          <ac:chgData name="김 민영" userId="c13ed9b5fecac607" providerId="LiveId" clId="{11A187E1-02B2-4D87-8311-A398C1237C8A}" dt="2023-05-18T06:37:48.232" v="25" actId="20577"/>
          <ac:spMkLst>
            <pc:docMk/>
            <pc:sldMk cId="896700016" sldId="256"/>
            <ac:spMk id="5" creationId="{6ABC730C-E2BC-B57A-326B-5B80B2FF8B0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D6F9-615B-4F04-A107-9378776D0318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2D52-661D-487D-BB56-11325D72C7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2CF2-1E8F-4648-8875-AEE64BB1BEDA}" type="datetimeFigureOut">
              <a:rPr lang="ko-KR" altLang="en-US" smtClean="0"/>
              <a:t>2023-05-18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661EE-134E-4481-B414-7FCA6ED266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ABC730C-E2BC-B57A-326B-5B80B2FF8B06}"/>
              </a:ext>
            </a:extLst>
          </p:cNvPr>
          <p:cNvSpPr txBox="1"/>
          <p:nvPr/>
        </p:nvSpPr>
        <p:spPr>
          <a:xfrm>
            <a:off x="2438400" y="2713732"/>
            <a:ext cx="5057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 latinLnBrk="0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15. 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창의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자주마을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6F4EF46-BF24-A0B3-7087-33045B1A4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038350"/>
            <a:ext cx="5552543" cy="2971800"/>
          </a:xfrm>
          <a:prstGeom prst="roundRect">
            <a:avLst>
              <a:gd name="adj" fmla="val 5143"/>
            </a:avLst>
          </a:prstGeom>
        </p:spPr>
      </p:pic>
      <p:sp>
        <p:nvSpPr>
          <p:cNvPr id="8" name="모서리가 둥근 직사각형 38">
            <a:extLst>
              <a:ext uri="{FF2B5EF4-FFF2-40B4-BE49-F238E27FC236}">
                <a16:creationId xmlns:a16="http://schemas.microsoft.com/office/drawing/2014/main" id="{A6346BE3-9F25-3931-1CA2-6BC2731482AD}"/>
              </a:ext>
            </a:extLst>
          </p:cNvPr>
          <p:cNvSpPr/>
          <p:nvPr/>
        </p:nvSpPr>
        <p:spPr>
          <a:xfrm>
            <a:off x="2057400" y="2038350"/>
            <a:ext cx="5562600" cy="2971800"/>
          </a:xfrm>
          <a:prstGeom prst="roundRect">
            <a:avLst>
              <a:gd name="adj" fmla="val 4602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4D0B348A-4D71-BD48-0705-2FC385BA8991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595F3F-1A22-C589-0C4C-9E35998587F0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358DF143-9EE6-FDB9-5C68-E82CAADC0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나의 기본 권리에 대해 알아봐요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7600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5CDB809-138B-5DA6-46EB-D666864395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962" y="2176606"/>
            <a:ext cx="4004985" cy="2966893"/>
          </a:xfrm>
          <a:prstGeom prst="rect">
            <a:avLst/>
          </a:prstGeom>
        </p:spPr>
      </p:pic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B6AFFB64-9696-8E10-C7ED-CC3EFBD7DE93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AA4A95-A8D7-C657-F636-762AECE50BF0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ABC5C671-AF96-8D32-1D8E-C55EDEE96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8454604" cy="7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국민으로서 행복하게 사는 것이며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대한민국 헌법으로 보장되어 있음</a:t>
            </a:r>
          </a:p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모두가 누려야 할 기본적인 권리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8FCC09EC-87AA-EC63-893F-C3080CD169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국민의 권리</a:t>
            </a:r>
          </a:p>
        </p:txBody>
      </p:sp>
    </p:spTree>
    <p:extLst>
      <p:ext uri="{BB962C8B-B14F-4D97-AF65-F5344CB8AC3E}">
        <p14:creationId xmlns:p14="http://schemas.microsoft.com/office/powerpoint/2010/main" val="4214441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4BA9DFE-92D7-828F-0AF2-2D5C234937E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CFC"/>
              </a:clrFrom>
              <a:clrTo>
                <a:srgbClr val="FE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306" y="1785116"/>
            <a:ext cx="3578535" cy="3358384"/>
          </a:xfrm>
          <a:prstGeom prst="rect">
            <a:avLst/>
          </a:prstGeom>
        </p:spPr>
      </p:pic>
      <p:sp>
        <p:nvSpPr>
          <p:cNvPr id="9" name="Rectangle 304">
            <a:extLst>
              <a:ext uri="{FF2B5EF4-FFF2-40B4-BE49-F238E27FC236}">
                <a16:creationId xmlns:a16="http://schemas.microsoft.com/office/drawing/2014/main" id="{7DF9CE1A-009B-7299-2425-10B8B9516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0025" y="2142859"/>
            <a:ext cx="503967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algn="l" rtl="0" eaLnBrk="1" fontAlgn="ctr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자유권 </a:t>
            </a:r>
            <a: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i="0" u="none" strike="noStrike" kern="1200" dirty="0">
                <a:solidFill>
                  <a:srgbClr val="000000"/>
                </a:solidFill>
                <a:effectLst/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자</a:t>
            </a:r>
            <a:r>
              <a:rPr lang="ko-KR" altLang="ko-KR" sz="1600" i="0" u="none" strike="noStrike" kern="1200" dirty="0">
                <a:solidFill>
                  <a:srgbClr val="000000"/>
                </a:solidFill>
                <a:effectLst/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유롭게 생각하고 행동할 수 있음</a:t>
            </a:r>
            <a:endParaRPr lang="en-US" altLang="ko-KR" sz="1600" i="0" u="none" strike="noStrike" kern="1200" dirty="0">
              <a:solidFill>
                <a:srgbClr val="000000"/>
              </a:solidFill>
              <a:effectLst/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285750" indent="-285750" eaLnBrk="1" fontAlgn="ctr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사회권 </a:t>
            </a:r>
            <a: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인간다운 생활의 보장을 요구할 수 있음</a:t>
            </a:r>
            <a:endParaRPr lang="en-US" altLang="ko-KR" sz="1600" dirty="0">
              <a:solidFill>
                <a:srgbClr val="000000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285750" indent="-285750" eaLnBrk="1" fontAlgn="ctr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청구권 </a:t>
            </a:r>
            <a: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권리가 침해되었을 때 </a:t>
            </a:r>
            <a:b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</a:br>
            <a: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           </a:t>
            </a: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국가에서 일정한 </a:t>
            </a:r>
            <a:r>
              <a:rPr lang="ko-KR" altLang="en-US" sz="1600" dirty="0" err="1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행위를요구</a:t>
            </a: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할 수 있음</a:t>
            </a:r>
          </a:p>
          <a:p>
            <a:pPr marL="285750" indent="-285750" eaLnBrk="1" fontAlgn="ctr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평등권 </a:t>
            </a:r>
            <a: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누구나 법 앞에 평등하며 똑같이 대우받음</a:t>
            </a:r>
          </a:p>
          <a:p>
            <a:pPr marL="285750" indent="-285750" eaLnBrk="1" fontAlgn="ctr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참정권 </a:t>
            </a:r>
            <a: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국가 정책이나 정치에 참여할 수 있음</a:t>
            </a: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A22A0705-2599-9B15-86BE-C661D75C0EC7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E8FCBF-C77E-F067-1F60-A0752749C8EB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B58CAF08-FA1A-5AA2-C920-0C1F13863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국민의 권리</a:t>
            </a:r>
          </a:p>
        </p:txBody>
      </p:sp>
    </p:spTree>
    <p:extLst>
      <p:ext uri="{BB962C8B-B14F-4D97-AF65-F5344CB8AC3E}">
        <p14:creationId xmlns:p14="http://schemas.microsoft.com/office/powerpoint/2010/main" val="2903527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4" name="표 9">
            <a:extLst>
              <a:ext uri="{FF2B5EF4-FFF2-40B4-BE49-F238E27FC236}">
                <a16:creationId xmlns:a16="http://schemas.microsoft.com/office/drawing/2014/main" id="{52A95585-1416-E5C4-B69A-0BC42CF7D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590980"/>
              </p:ext>
            </p:extLst>
          </p:nvPr>
        </p:nvGraphicFramePr>
        <p:xfrm>
          <a:off x="634825" y="1962150"/>
          <a:ext cx="8280575" cy="3153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7117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친구의 통화를 몰래 엿듣고 녹음을 하면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안돼요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자유권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통신의 자유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누군가의 통화를 몰래 엿듣거나 녹음을 하는 것은 개인의 </a:t>
                      </a:r>
                      <a:b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</a:b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사생활의 비밀을 침해하는 행위이고 이것을 자유권에서는 금지하고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7117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죄 없는 사람을 적법한 절차에 의하지 않고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체포 또는 구속할 수 없어요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신체의 자유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죄 없는 사람을 적법한 절차에 의하지 않고 체포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구속하는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것은 자유권의 침해라고 볼 수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35381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우리나라 국민은 자유롭게 자신의 종교를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선택할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종교의 자유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우리나라는 국가가 지정한 하나의 종교가 없기 때문에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자유롭게 종교를 믿거나 믿지 않을 수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7117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국가의 강요 없이 내가 원하는 직업을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선택할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직업 선택의 자유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모든 국민은 자기가 원하는 직업을 선택할 수 있는 자유가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내가 원하는 직업을 가지는 것은 자유권을 보장받는 거예요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24703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국가의 허락을 받지 않아도 이사할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거주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이전의 자유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이사와 같이 나의 거주지를 자유롭게 이동할 수 있는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권리를 보장받는 것은 자유권과 관련이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742091"/>
                  </a:ext>
                </a:extLst>
              </a:tr>
              <a:tr h="106780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미술 대회에서 나의 생각을 그림으로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자유롭게 표현할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100082"/>
                  </a:ext>
                </a:extLst>
              </a:tr>
              <a:tr h="255663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미술 대회에서 나의 생각을 그림으로 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자유롭게 표현할 수 있어요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예술의 자유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우리는 그림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음악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연기 등을 통해 아름다움을 자유롭게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표현할 자유가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3002811"/>
                  </a:ext>
                </a:extLst>
              </a:tr>
              <a:tr h="98151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많은 사람이 공동목적으로 평화적이고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비폭력적인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집회를 열었다면 강제로 해산시킬 수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없어요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61941"/>
                  </a:ext>
                </a:extLst>
              </a:tr>
              <a:tr h="505921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많은 사람이 공동목적으로 평화적이고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 err="1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비폭력적인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집회를 열었다면 강제로 해산시킬 수 없어요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집회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결사의 자유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민주 정치 사회에서는 표현의 자유를 중요하게 여기며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따라서 의견이 맞는 집단이 모이는 것을 강제로 막을 수 없어요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496154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A554D628-B38F-B7A3-02DE-9992776921BF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B45D77-0393-F552-4682-9B22D83E4212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BC80D2FC-B431-FE1D-73EC-CFC3B53AB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자유권</a:t>
            </a:r>
            <a:endParaRPr kumimoji="0"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5888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4" name="표 9">
            <a:extLst>
              <a:ext uri="{FF2B5EF4-FFF2-40B4-BE49-F238E27FC236}">
                <a16:creationId xmlns:a16="http://schemas.microsoft.com/office/drawing/2014/main" id="{52A95585-1416-E5C4-B69A-0BC42CF7D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483724"/>
              </p:ext>
            </p:extLst>
          </p:nvPr>
        </p:nvGraphicFramePr>
        <p:xfrm>
          <a:off x="634825" y="1962150"/>
          <a:ext cx="8280575" cy="3062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1892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장애 학생과 </a:t>
                      </a:r>
                      <a:r>
                        <a:rPr lang="ko-KR" altLang="en-US" sz="105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비장애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학생이 같은 학교에 다녀요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평등권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장애와 상관없이 공평하게 교육받을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장애가 있고 없음에 따라 학교에 다니는 것을 결정할 수 는 없어요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1892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학교에서 공부를 잘하는 학생에게만 반장이나 학생회장이 될 기회를 주면 안 돼요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학생의 성적을 이유로 차별하는 것 금지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공부도 중요하지만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성적만으로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학생들을 차별할 수는 없어요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41892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메이크업을 좋아하는 남학생은 미용 고등학교에 진학할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성별에 상관없이 동등하게 배울 수 있는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성별을 이유로 배우고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싶은 것을 배우지 못하게 할 수는 없어요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1892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음식을 남긴다는 이유로 식당에서 여자 손님에게 음식을 조금만 줄 수는 없어요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성별에 상관없이 동등한 서비스를 누릴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모든 사람이 성별에 관계없이 동등한 서비스를 받는 것은 평등권을 보장받는 거예요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38622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나이가 많다는 이유로 고용을 거부할 수는 없어요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일할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일할 능력이 있는데도 나이가 많다는 이유로 고용하지 않거나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일을 시키지 않는 것은 평등권을 침해하는 거예요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단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경찰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/</a:t>
                      </a:r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소방 공무원과 같은 경우는 예외일 수 있음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742091"/>
                  </a:ext>
                </a:extLst>
              </a:tr>
              <a:tr h="128742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회사 동료가 사장님과 같은 학교를 졸업했다는 이유로 승진하거나 돈을 많이 받으면 안 돼요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100082"/>
                  </a:ext>
                </a:extLst>
              </a:tr>
              <a:tr h="302710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미술 대회에서 나의 생각을 그림으로 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자유롭게 표현할 수 있어요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오직 능력으로 인정받을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자신과 학교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고향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종교 등이 다르다는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이유로 사람을 차별하면 안 돼요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3002811"/>
                  </a:ext>
                </a:extLst>
              </a:tr>
              <a:tr h="116212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모든 국민은 나라의 지원을 받아 초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중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고등학교 교육을 받을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61941"/>
                  </a:ext>
                </a:extLst>
              </a:tr>
              <a:tr h="418922">
                <a:tc vMerge="1"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많은 사람이 공동목적으로 평화적이고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 err="1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비폭력적인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 집회를 열었다면 강제로 해산시킬 수 없어요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KoPubWorld돋움체 Medium" panose="00000600000000000000" pitchFamily="2" charset="-127"/>
                          <a:ea typeface="KoPubWorld돋움체 Medium" panose="00000600000000000000" pitchFamily="2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KoPubWorld돋움체 Medium" panose="00000600000000000000" pitchFamily="2" charset="-127"/>
                        <a:ea typeface="KoPubWorld돋움체 Medium" panose="00000600000000000000" pitchFamily="2" charset="-127"/>
                        <a:cs typeface="KoPubWorld돋움체 Medium" panose="00000600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재산에 상관 없이 교육받을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나라의 지원을 받아 교육받는 것은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사회권이 보장되는 사례예요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496154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E2F0FF4B-27FA-2663-7FB9-8A8B275CB245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0D95AE-0CDA-A619-E34C-AD4ABF4F2248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E330876F-12B2-94E8-7F28-AF6587DBD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평등권</a:t>
            </a:r>
          </a:p>
        </p:txBody>
      </p:sp>
    </p:spTree>
    <p:extLst>
      <p:ext uri="{BB962C8B-B14F-4D97-AF65-F5344CB8AC3E}">
        <p14:creationId xmlns:p14="http://schemas.microsoft.com/office/powerpoint/2010/main" val="3674130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8" name="표 9">
            <a:extLst>
              <a:ext uri="{FF2B5EF4-FFF2-40B4-BE49-F238E27FC236}">
                <a16:creationId xmlns:a16="http://schemas.microsoft.com/office/drawing/2014/main" id="{51904A62-348A-00F4-4EE6-728E3C16A2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3109"/>
              </p:ext>
            </p:extLst>
          </p:nvPr>
        </p:nvGraphicFramePr>
        <p:xfrm>
          <a:off x="634825" y="1962150"/>
          <a:ext cx="8280575" cy="2489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국가에서는 노동자를 위해 최저임금을 정해요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사회권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아르바이트나 직장에서 지나치게 적은 돈을 받지 않도록 최소한의 임금을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정하는 것이 포함돼요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최저임금을 정하는 것은 사회권이 보장되는 사례예요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몸이 많이 아플 때 병원에 가서 치료를 받을 수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국민이 건강하게 살 권리를 보장하는 것도 포함돼요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몸이 아플 때 병원에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가서 치료를 받는 것도 사회권을 보장하는 것이지요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몸이 아파서 힘들게 사는 국민에게 나라에서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생활비와 음식을 지원해줘요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국민이 생존을 보장받을 권리가 포함돼요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특별한 사정이 있어 힘들게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살아가는 국민이 국가에게 도움을 받는 것은 사회권을 보장받는 거예요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직장을 잃은 국민은 다시 취직할 수 있도록 직업 훈련을 받을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일할 권리가 포함돼요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일할 능력이 있지만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직업을 잃은 사람이 직업 훈련을 통해 다시 취직 할 수 있도록 도움을 받는 것은 사회권을 보장받는 사례예요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52366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고층 건물을 지을 때는 다른 건물의 햇볕을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가리지 않도록 조심해야 돼요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200" dirty="0"/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내가 사는 집에서 햇볕을 쬘 수 있는 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‘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일조권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’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도 포함돼요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새로 생긴 건물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때문에 일조권을 침해당한 것은 사회권 침해 사례예요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08850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B6F60DA3-8675-1FD6-6EC6-FC7BD2F57BC9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7B417F-52A8-3CCE-9F10-B276302529DE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96CFEA2A-9588-69AB-13A5-6E89373EE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사회권</a:t>
            </a:r>
            <a:endParaRPr kumimoji="0"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4810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8" name="표 9">
            <a:extLst>
              <a:ext uri="{FF2B5EF4-FFF2-40B4-BE49-F238E27FC236}">
                <a16:creationId xmlns:a16="http://schemas.microsoft.com/office/drawing/2014/main" id="{51904A62-348A-00F4-4EE6-728E3C16A2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731597"/>
              </p:ext>
            </p:extLst>
          </p:nvPr>
        </p:nvGraphicFramePr>
        <p:xfrm>
          <a:off x="634825" y="1962150"/>
          <a:ext cx="8280575" cy="263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올해로 만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18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세가 된 우리나라 국민은 대통령 선거일에 투표할 수 있어요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/>
                        <a:t>참정권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성인이 국가의 중요한 선거에 참여할 권리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만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18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세가 된 우리나라 국민이 선거일에 투표하는 것은 참정권을 보장받는 거예요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나라를 위해 직업 일하고 싶은 우리나라 국민은 대통령 선거에 출마할 수 있어요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국민이 공무원이 될 권리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대통령도 공무원이기 때문에 우리나라 국민은 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자격만 된다면 누구든지 대통령 선거에 출마할 수 있어요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선거홍보물을 만들 때 시각장애인을 위해 점자로 표기한 선거홍보물도 만들어요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장애인의 정치 참여 보장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점자로 선거홍보물을 만드는 것은 시각장애인의 선거권을 위해 노력하는 것이므로 장애인의 참정권을 보장하는 사례예요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정치에 관심이 많은 청년이 자유롭게 정당에 가입하거나 정치 활동에 참여할 수 있어요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만 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18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세 이상의 학생이 선거 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정치에 참여할 권리 법적 보장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청소년의 참정권을 학교에서 막을 수는 없어요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52366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평일에는 선거에 참여하기 힘든 직장인을 위해 선거일을 공휴일로 지정했어요</a:t>
                      </a:r>
                      <a:r>
                        <a:rPr lang="en-US" altLang="ko-KR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선거일을 공휴일로 지정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평일이라면 회사에 가야하는 직장인은 선거에 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참여할 수 없기 때문에 선거일을 공휴일로 정한 것은 직장인의 선거권을 보장하는 참정권 보장 사례예요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08850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3F0E638-CB94-66BE-8962-144302A20BB1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08C60A-8AE6-C0D9-B675-38704E2EC6D4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3EC4BB81-5D0C-4244-0CF5-C8FFC8986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참정권</a:t>
            </a:r>
            <a:endParaRPr kumimoji="0"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4227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8" name="표 9">
            <a:extLst>
              <a:ext uri="{FF2B5EF4-FFF2-40B4-BE49-F238E27FC236}">
                <a16:creationId xmlns:a16="http://schemas.microsoft.com/office/drawing/2014/main" id="{51904A62-348A-00F4-4EE6-728E3C16A2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226262"/>
              </p:ext>
            </p:extLst>
          </p:nvPr>
        </p:nvGraphicFramePr>
        <p:xfrm>
          <a:off x="634825" y="1962150"/>
          <a:ext cx="8280575" cy="2809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집 근처 신호등이 없어서 불편한 주민이 신호등을 설치해달라고 요청했어요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청구권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국민이 자신의 의견이나 필요한 것을 전달할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사람과 자동차가 많이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지나다니는 아파트 입구에 신호등이 없으면 위험하므로 신호등을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설치해달라고 요청하는 것은 청구권을 보장받는 사례예요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엘리베이터가 없는 학교에 엘리베이터를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설치해달라고 요청했어요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몸이 불편한 사람이 자기에게 필요한 시설을 요청할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몸이 불편한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학생이 학교에 엘리베이터 설치를 요청하는 것도 청구권 보장 사례예요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집 근처에 공항이 생겨 소음에 시달리는 주민은 국가에 손해배상을 요청할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국가의 잘못으로 손해를 입은 국민이 국가에 손해배상 청구할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</a:t>
                      </a: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공항처럼 국가가 관리하는 시설에 피해를 보았을 때 손해배상을 청구하는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것은 청구권을 보장받는 사례예요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책을 좋아하는 청소년이 어린이 도서관을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지어달라고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요청할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아동이 책을 통해 필요한 정보를 얻을 수 있는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아동을 위한 어린이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도서관이 없으면 아동이 필요한 정보를 얻을 권리가 보장되기 어려워요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이럴 때 국가에 어린이 도서관을 </a:t>
                      </a:r>
                      <a:r>
                        <a:rPr lang="ko-KR" altLang="en-US" sz="105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지어달라고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요청하는 것은 청구권을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보장받는 사례예요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52366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억울하게 도둑으로 몰린 사람은 법에 따라 </a:t>
                      </a:r>
                      <a:endParaRPr lang="en-US" altLang="ko-KR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공정하게 재판을 받을 수 있어요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[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누구나 법에 따라 공정하게 </a:t>
                      </a:r>
                      <a:r>
                        <a:rPr lang="ko-KR" altLang="en-US" sz="1050" b="1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재판받을</a:t>
                      </a:r>
                      <a:r>
                        <a:rPr lang="ko-KR" altLang="en-US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권리</a:t>
                      </a:r>
                      <a:r>
                        <a:rPr lang="en-US" altLang="ko-KR" sz="1050" b="1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]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억울하게 도둑으로 몰렸을 때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재판을 요청하는 것은 청구권과 관련이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08850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068701C8-A70C-8CB1-307D-EC2CDBC7863B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F90F2A-8661-E97F-B038-86F552C2CAA6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B478D8C6-F318-A374-FDCA-A1F112D6D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청구권</a:t>
            </a:r>
          </a:p>
        </p:txBody>
      </p:sp>
    </p:spTree>
    <p:extLst>
      <p:ext uri="{BB962C8B-B14F-4D97-AF65-F5344CB8AC3E}">
        <p14:creationId xmlns:p14="http://schemas.microsoft.com/office/powerpoint/2010/main" val="3029999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323454D7-946F-F92C-A125-E3CB7E26C6B0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BA99F1-F908-C81B-4B91-839E84C14AEA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5" name="Rectangle 304">
            <a:extLst>
              <a:ext uri="{FF2B5EF4-FFF2-40B4-BE49-F238E27FC236}">
                <a16:creationId xmlns:a16="http://schemas.microsoft.com/office/drawing/2014/main" id="{8B70532E-9635-1406-7DD9-7A544987B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선택심화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: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국민의 기본권이 지켜지지 않는 모습 상상일기 쓰기</a:t>
            </a: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34452684-7D34-01F8-C17B-9772CEB9653B}"/>
              </a:ext>
            </a:extLst>
          </p:cNvPr>
          <p:cNvSpPr/>
          <p:nvPr/>
        </p:nvSpPr>
        <p:spPr>
          <a:xfrm>
            <a:off x="690349" y="2038350"/>
            <a:ext cx="2284501" cy="331839"/>
          </a:xfrm>
          <a:prstGeom prst="roundRect">
            <a:avLst/>
          </a:pr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b="1" dirty="0">
                <a:ea typeface="나눔고딕" panose="020D0604000000000000" pitchFamily="50" charset="-127"/>
              </a:rPr>
              <a:t>기본권이 지켜지지 않는 상황</a:t>
            </a: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59940C27-AA59-EBB1-50AB-BC530B4703F9}"/>
              </a:ext>
            </a:extLst>
          </p:cNvPr>
          <p:cNvSpPr/>
          <p:nvPr/>
        </p:nvSpPr>
        <p:spPr>
          <a:xfrm>
            <a:off x="3117064" y="2038350"/>
            <a:ext cx="5496586" cy="3318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b="1" dirty="0">
              <a:ea typeface="나눔고딕" panose="020D0604000000000000" pitchFamily="50" charset="-127"/>
            </a:endParaRPr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4BD7B8DF-2365-EC30-194F-E7CF63F4B74F}"/>
              </a:ext>
            </a:extLst>
          </p:cNvPr>
          <p:cNvSpPr/>
          <p:nvPr/>
        </p:nvSpPr>
        <p:spPr>
          <a:xfrm>
            <a:off x="690349" y="2477318"/>
            <a:ext cx="2284501" cy="2428135"/>
          </a:xfrm>
          <a:prstGeom prst="roundRect">
            <a:avLst>
              <a:gd name="adj" fmla="val 3823"/>
            </a:avLst>
          </a:pr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b="1" dirty="0">
                <a:ea typeface="나눔고딕" panose="020D0604000000000000" pitchFamily="50" charset="-127"/>
              </a:rPr>
              <a:t>일기</a:t>
            </a: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81F89DB7-9C70-3BA4-2C5D-90B220A84ACC}"/>
              </a:ext>
            </a:extLst>
          </p:cNvPr>
          <p:cNvSpPr/>
          <p:nvPr/>
        </p:nvSpPr>
        <p:spPr>
          <a:xfrm>
            <a:off x="3117064" y="2477318"/>
            <a:ext cx="5496586" cy="2428135"/>
          </a:xfrm>
          <a:prstGeom prst="roundRect">
            <a:avLst>
              <a:gd name="adj" fmla="val 205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b="1" dirty="0"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265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673E072-F952-F279-2AEE-B47A720071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726" y="1733550"/>
            <a:ext cx="4825869" cy="3469375"/>
          </a:xfrm>
          <a:prstGeom prst="rect">
            <a:avLst/>
          </a:prstGeom>
        </p:spPr>
      </p:pic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CF5D0222-A9DA-62C5-EED5-0704360512AD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923FE1-F55F-FEB7-129B-8CEA69186BB1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5" name="Rectangle 304">
            <a:extLst>
              <a:ext uri="{FF2B5EF4-FFF2-40B4-BE49-F238E27FC236}">
                <a16:creationId xmlns:a16="http://schemas.microsoft.com/office/drawing/2014/main" id="{B30152CC-AE2A-9649-6A9A-DC2221ED4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헌법에는 국민이 지켜야 할 의무를 정하였습니다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2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71B1DA3A-B255-0E6D-9C7E-51FCACB4CC64}"/>
              </a:ext>
            </a:extLst>
          </p:cNvPr>
          <p:cNvSpPr/>
          <p:nvPr/>
        </p:nvSpPr>
        <p:spPr>
          <a:xfrm flipV="1">
            <a:off x="0" y="2952750"/>
            <a:ext cx="8023746" cy="438352"/>
          </a:xfrm>
          <a:custGeom>
            <a:avLst/>
            <a:gdLst>
              <a:gd name="connsiteX0" fmla="*/ 0 w 6339060"/>
              <a:gd name="connsiteY0" fmla="*/ 209752 h 209752"/>
              <a:gd name="connsiteX1" fmla="*/ 6085515 w 6339060"/>
              <a:gd name="connsiteY1" fmla="*/ 209752 h 209752"/>
              <a:gd name="connsiteX2" fmla="*/ 6339060 w 6339060"/>
              <a:gd name="connsiteY2" fmla="*/ 0 h 209752"/>
              <a:gd name="connsiteX3" fmla="*/ 0 w 63390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9060" h="209752">
                <a:moveTo>
                  <a:pt x="0" y="209752"/>
                </a:moveTo>
                <a:lnTo>
                  <a:pt x="6085515" y="209752"/>
                </a:lnTo>
                <a:lnTo>
                  <a:pt x="63390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53561" y="1885950"/>
            <a:ext cx="70388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여러분들이 알고 있는 </a:t>
            </a:r>
            <a:r>
              <a:rPr lang="ko-KR" altLang="en-US" sz="4800" b="1" dirty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rPr>
              <a:t>법</a:t>
            </a:r>
            <a:r>
              <a:rPr lang="ko-KR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은 무엇이 있나요</a:t>
            </a:r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  <a:endParaRPr lang="ko-KR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777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971C3C0-0A74-880F-3F9D-58B6A72E48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742950"/>
            <a:ext cx="4784486" cy="4784486"/>
          </a:xfrm>
          <a:prstGeom prst="rect">
            <a:avLst/>
          </a:prstGeom>
        </p:spPr>
      </p:pic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8FF7CE5D-D7D4-95CB-B6D8-A186AF3880F8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023A5E-7991-3C73-35D3-FC15029F1120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FCB0A61D-7C98-8574-B7E2-A3A3A16C2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71559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헌법에는 국민으로서 행복하게 살 권리가 있다고</a:t>
            </a:r>
            <a:b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제시하고 있습니다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1987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04">
            <a:extLst>
              <a:ext uri="{FF2B5EF4-FFF2-40B4-BE49-F238E27FC236}">
                <a16:creationId xmlns:a16="http://schemas.microsoft.com/office/drawing/2014/main" id="{A03AD0A2-0CCD-1F5E-4D49-5400742D7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7" y="2327245"/>
            <a:ext cx="3958804" cy="185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제한 시간 안에 일상생활에서 </a:t>
            </a:r>
            <a:b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국민의 의무를 실천하는 다양한 상황을 살펴보고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보기를 가리고 있는 풍선을 터트린 후 상황과 관련된 의무를 찾아 클릭합니다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EB27055-246C-B877-66F4-E52327C19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265" y="1352550"/>
            <a:ext cx="3887535" cy="3587750"/>
          </a:xfrm>
          <a:prstGeom prst="roundRect">
            <a:avLst>
              <a:gd name="adj" fmla="val 4786"/>
            </a:avLst>
          </a:prstGeom>
        </p:spPr>
      </p:pic>
      <p:sp>
        <p:nvSpPr>
          <p:cNvPr id="5" name="모서리가 둥근 직사각형 38">
            <a:extLst>
              <a:ext uri="{FF2B5EF4-FFF2-40B4-BE49-F238E27FC236}">
                <a16:creationId xmlns:a16="http://schemas.microsoft.com/office/drawing/2014/main" id="{B432FD06-B849-DC79-CF66-49AF0F82F784}"/>
              </a:ext>
            </a:extLst>
          </p:cNvPr>
          <p:cNvSpPr/>
          <p:nvPr/>
        </p:nvSpPr>
        <p:spPr>
          <a:xfrm>
            <a:off x="4800600" y="1352550"/>
            <a:ext cx="3886200" cy="3581400"/>
          </a:xfrm>
          <a:prstGeom prst="roundRect">
            <a:avLst>
              <a:gd name="adj" fmla="val 4602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CB22F949-8A31-80DD-EFE9-DEE13A1ADE15}"/>
              </a:ext>
            </a:extLst>
          </p:cNvPr>
          <p:cNvSpPr/>
          <p:nvPr/>
        </p:nvSpPr>
        <p:spPr>
          <a:xfrm>
            <a:off x="7315200" y="2038350"/>
            <a:ext cx="1295400" cy="12954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CC88C9BB-4D7D-8C67-246C-44E581E735E9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8325AD-19B5-33EC-53A3-0F011C437709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25" name="Rectangle 304">
            <a:extLst>
              <a:ext uri="{FF2B5EF4-FFF2-40B4-BE49-F238E27FC236}">
                <a16:creationId xmlns:a16="http://schemas.microsoft.com/office/drawing/2014/main" id="{DDF0A186-B1D9-6695-2674-23D937BB4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마땅히 해야 할 의무에 대해 살펴봐요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활동 방법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89435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67E5DB9-AB75-3261-9CD9-807191870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550" y="1962150"/>
            <a:ext cx="5861100" cy="3057965"/>
          </a:xfrm>
          <a:prstGeom prst="roundRect">
            <a:avLst>
              <a:gd name="adj" fmla="val 6325"/>
            </a:avLst>
          </a:prstGeom>
        </p:spPr>
      </p:pic>
      <p:sp>
        <p:nvSpPr>
          <p:cNvPr id="5" name="모서리가 둥근 직사각형 38">
            <a:extLst>
              <a:ext uri="{FF2B5EF4-FFF2-40B4-BE49-F238E27FC236}">
                <a16:creationId xmlns:a16="http://schemas.microsoft.com/office/drawing/2014/main" id="{B432FD06-B849-DC79-CF66-49AF0F82F784}"/>
              </a:ext>
            </a:extLst>
          </p:cNvPr>
          <p:cNvSpPr/>
          <p:nvPr/>
        </p:nvSpPr>
        <p:spPr>
          <a:xfrm>
            <a:off x="1676400" y="1962150"/>
            <a:ext cx="5867400" cy="3048000"/>
          </a:xfrm>
          <a:prstGeom prst="roundRect">
            <a:avLst>
              <a:gd name="adj" fmla="val 4602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6CEB972-72C7-ECE2-4CD4-64ECED1DD7AE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DE0DFD-D3E5-88E8-D0CD-CE9E23F93EBD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DF5ECC8D-60CD-48CD-EB91-0C13CD0B0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마땅히 해야 할 의무에 대해 살펴봐요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9021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CF3DF68-236C-187D-4209-C8695AC548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ADD7EF"/>
              </a:clrFrom>
              <a:clrTo>
                <a:srgbClr val="ADD7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212702"/>
            <a:ext cx="6324600" cy="4216399"/>
          </a:xfrm>
          <a:prstGeom prst="rect">
            <a:avLst/>
          </a:prstGeom>
        </p:spPr>
      </p:pic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ED4EF171-5B6F-F891-D238-2A20DBFC6B25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A4BD1-70DD-73E7-F79F-E77F00C1D711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051EC355-B52C-5B5D-AE78-B7C18AFB6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4797004" cy="113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국민으로서 마땅히 해야 하는 일</a:t>
            </a:r>
          </a:p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대한민국 헌법에 명시되어 있으며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안정적인 국가를 유지하기 위해 반드시 지켜야함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0C1A0C05-420A-1B0D-1681-D2734BADE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국민의 의무</a:t>
            </a:r>
          </a:p>
        </p:txBody>
      </p:sp>
    </p:spTree>
    <p:extLst>
      <p:ext uri="{BB962C8B-B14F-4D97-AF65-F5344CB8AC3E}">
        <p14:creationId xmlns:p14="http://schemas.microsoft.com/office/powerpoint/2010/main" val="2835916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7C4F29D-8F45-27FD-23B1-BF454597F5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EFCFC"/>
              </a:clrFrom>
              <a:clrTo>
                <a:srgbClr val="FE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12273" r="38333" b="7037"/>
          <a:stretch/>
        </p:blipFill>
        <p:spPr>
          <a:xfrm>
            <a:off x="350797" y="1882920"/>
            <a:ext cx="3352800" cy="2898629"/>
          </a:xfrm>
          <a:prstGeom prst="rect">
            <a:avLst/>
          </a:prstGeom>
        </p:spPr>
      </p:pic>
      <p:sp>
        <p:nvSpPr>
          <p:cNvPr id="6" name="Rectangle 304">
            <a:extLst>
              <a:ext uri="{FF2B5EF4-FFF2-40B4-BE49-F238E27FC236}">
                <a16:creationId xmlns:a16="http://schemas.microsoft.com/office/drawing/2014/main" id="{869CC9F7-7D50-76ED-88B5-1398CA9CC1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142859"/>
            <a:ext cx="5410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algn="l" rtl="0" eaLnBrk="1" fontAlgn="ctr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자유권 </a:t>
            </a:r>
            <a: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i="0" u="none" strike="noStrike" kern="1200" dirty="0">
                <a:solidFill>
                  <a:srgbClr val="000000"/>
                </a:solidFill>
                <a:effectLst/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누구나 일정 수준의 교육을 받아야 함</a:t>
            </a:r>
          </a:p>
          <a:p>
            <a:pPr marL="285750" indent="-285750" eaLnBrk="1" fontAlgn="ctr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납세의 의무 </a:t>
            </a:r>
            <a: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경제 수준에 따라 공평하게 세금을 납부함</a:t>
            </a:r>
          </a:p>
          <a:p>
            <a:pPr marL="285750" indent="-285750" eaLnBrk="1" fontAlgn="ctr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근로의 의무 </a:t>
            </a:r>
            <a:r>
              <a:rPr lang="en-US" altLang="ko-KR" sz="1600" dirty="0">
                <a:solidFill>
                  <a:srgbClr val="00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국민으로서 사회에 기여하는 역할을 수행함</a:t>
            </a:r>
            <a:endParaRPr lang="en-US" altLang="ko-KR" sz="1600" dirty="0">
              <a:solidFill>
                <a:schemeClr val="tx1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marL="285750" indent="-285750" eaLnBrk="1" fontAlgn="ctr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국방의 의무 </a:t>
            </a:r>
            <a: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국가의 안전과 평화를 위해 노력함</a:t>
            </a:r>
          </a:p>
          <a:p>
            <a:pPr marL="285750" indent="-285750" eaLnBrk="1" fontAlgn="ctr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환경 보전의 의무 </a:t>
            </a:r>
            <a:r>
              <a:rPr lang="en-US" altLang="ko-KR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: </a:t>
            </a: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함께 생활하는 환경을 소중하게 보호함</a:t>
            </a:r>
          </a:p>
          <a:p>
            <a:pPr marL="285750" indent="-285750" eaLnBrk="1" fontAlgn="ctr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ko-KR" altLang="en-US" sz="1600" dirty="0">
              <a:solidFill>
                <a:srgbClr val="000000"/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E9CFF418-CC85-CD25-EC70-B2A9DB5D2F8C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2EDD0D-A726-D2B9-844F-1128FBD2A147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427EA7F9-69A3-BE59-AEE2-F33859C90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국민의 의무</a:t>
            </a:r>
          </a:p>
        </p:txBody>
      </p:sp>
    </p:spTree>
    <p:extLst>
      <p:ext uri="{BB962C8B-B14F-4D97-AF65-F5344CB8AC3E}">
        <p14:creationId xmlns:p14="http://schemas.microsoft.com/office/powerpoint/2010/main" val="876641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4" name="표 9">
            <a:extLst>
              <a:ext uri="{FF2B5EF4-FFF2-40B4-BE49-F238E27FC236}">
                <a16:creationId xmlns:a16="http://schemas.microsoft.com/office/drawing/2014/main" id="{C998F9BC-0C99-9CD4-F4BB-B64BFD455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682095"/>
              </p:ext>
            </p:extLst>
          </p:nvPr>
        </p:nvGraphicFramePr>
        <p:xfrm>
          <a:off x="634825" y="1962150"/>
          <a:ext cx="8280575" cy="2395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우리나라에서 회사에 다니는 외국인도 세금을 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내야 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/>
                        <a:t>납세의</a:t>
                      </a:r>
                      <a:endParaRPr lang="en-US" altLang="ko-KR" sz="1800" dirty="0"/>
                    </a:p>
                    <a:p>
                      <a:pPr algn="ctr" latinLnBrk="1"/>
                      <a:r>
                        <a:rPr lang="ko-KR" altLang="en-US" sz="1800" dirty="0"/>
                        <a:t>의무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우리나라에서 일하고 돈을 버는 외국인도 세금을 납부해요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대부분의 물건을 구입할 때에는 세금이 포함된 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가격을 지불해요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물건에 포함된 세금을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‘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부가가치세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’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라고 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세금을 내기 어려운 환경에 처한 사람들은 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세금을 덜 내거나 내지 않기도 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국민이 납세의 의무를 다할 수 있도록 국가에서는 납세능력에 따라 세금을 부과하도록 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직장인은 매달 월급을 받으면 국가에 세금을 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경제 활동을 하면서 내는 세금을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‘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소득세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’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라고 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344278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용돈으로 주식을 샀어요 그런데 주식을 팔 때는 세금을 내야 한대요</a:t>
                      </a:r>
                      <a:r>
                        <a:rPr lang="en-US" altLang="ko-KR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주식을 팔 때 내는 세금은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‘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증권거래세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’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라고 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0885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기업에도 납세의 의무가 있어요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기업의 수익에 따라 세금을 내야 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574235"/>
                  </a:ext>
                </a:extLst>
              </a:tr>
              <a:tr h="26183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모든 회사는 </a:t>
                      </a:r>
                      <a:r>
                        <a:rPr lang="en-US" altLang="ko-KR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1</a:t>
                      </a:r>
                      <a:r>
                        <a:rPr lang="ko-KR" altLang="en-US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년에 한 번씩 세금을 내요</a:t>
                      </a:r>
                      <a:r>
                        <a:rPr lang="en-US" altLang="ko-KR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976532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285946D3-208C-3E75-D1EA-2BEB78AD0543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B424C-2136-0428-0D06-F696CFC7FC80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50784C5A-60AC-850B-7D42-84E5231DA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납세의 의무</a:t>
            </a:r>
            <a:endParaRPr kumimoji="0"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84806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4" name="표 9">
            <a:extLst>
              <a:ext uri="{FF2B5EF4-FFF2-40B4-BE49-F238E27FC236}">
                <a16:creationId xmlns:a16="http://schemas.microsoft.com/office/drawing/2014/main" id="{C998F9BC-0C99-9CD4-F4BB-B64BFD455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026796"/>
              </p:ext>
            </p:extLst>
          </p:nvPr>
        </p:nvGraphicFramePr>
        <p:xfrm>
          <a:off x="634825" y="1962151"/>
          <a:ext cx="8280575" cy="2158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205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오늘도 보이지 않는 곳에서는 군인들이 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우리나라를 든든하게 지켜주고 있어요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/>
                        <a:t>국방의</a:t>
                      </a:r>
                      <a:endParaRPr lang="en-US" altLang="ko-KR" sz="1800" dirty="0"/>
                    </a:p>
                    <a:p>
                      <a:pPr algn="ctr" latinLnBrk="1"/>
                      <a:r>
                        <a:rPr lang="ko-KR" altLang="en-US" sz="1800" dirty="0"/>
                        <a:t>의무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국방의 의무 중 가장 잘 알려진 것은 바로 군대에 가는 것이에요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205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군 복무가 끝난 군인은 예비군이 되어서 군인과 함께 우리나라를 지켜요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예비군은 학생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직장인 등으로 지내지만 위급한 일이 생기면 군인과 함께 나라를 지켜요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4205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국가에 위기가 닥쳤을 때 국민으로서 나라를 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지켜요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우리나라 국민에게는 전쟁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재난 등의 위기에 맞서 국가를 지킬 국방의 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의무가 있어요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205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훈련 중인 군인들이 이동하는 데 방해되지 않게 다른 길로 돌아서 갔어요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군인의 훈련을 방해하지 않는 것도 국방의 의무를 지키는 것이에요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45141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군 복무를 하기 힘든 조건의 사람들은 </a:t>
                      </a:r>
                      <a:endParaRPr lang="en-US" altLang="ko-KR" sz="110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군 복무를 면제받아요</a:t>
                      </a:r>
                      <a:r>
                        <a:rPr lang="en-US" altLang="ko-KR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질병이나 중증 장애를 가진 사람들은 확인 절차를 거쳐 군 복무를 면제받아요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08850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B95ED6AA-8223-E0B6-9853-AA143A52F141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10DBDC-7024-043C-4184-66BA0BE46285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EA5D9455-57A2-B286-638D-652269461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국방의 의무</a:t>
            </a:r>
          </a:p>
        </p:txBody>
      </p:sp>
    </p:spTree>
    <p:extLst>
      <p:ext uri="{BB962C8B-B14F-4D97-AF65-F5344CB8AC3E}">
        <p14:creationId xmlns:p14="http://schemas.microsoft.com/office/powerpoint/2010/main" val="2411852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5" name="표 9">
            <a:extLst>
              <a:ext uri="{FF2B5EF4-FFF2-40B4-BE49-F238E27FC236}">
                <a16:creationId xmlns:a16="http://schemas.microsoft.com/office/drawing/2014/main" id="{F1C28D98-1562-29E0-E0BE-B6027620C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571521"/>
              </p:ext>
            </p:extLst>
          </p:nvPr>
        </p:nvGraphicFramePr>
        <p:xfrm>
          <a:off x="634825" y="1890306"/>
          <a:ext cx="8280575" cy="3224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4631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우리나라의 어린이는 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8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살이 되면 초등학교에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입학해요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교육의</a:t>
                      </a:r>
                      <a:endParaRPr lang="en-US" altLang="ko-KR" sz="1600" dirty="0"/>
                    </a:p>
                    <a:p>
                      <a:pPr algn="ctr" latinLnBrk="1"/>
                      <a:r>
                        <a:rPr lang="ko-KR" altLang="en-US" sz="1600" dirty="0"/>
                        <a:t>의무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8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살 어린이들이 초등학교에 입학하는 것은 교육의 의무에 따른 </a:t>
                      </a:r>
                      <a:r>
                        <a:rPr lang="ko-KR" altLang="en-US" sz="105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일이에요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4631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초등학교 졸업한 후에는 반드시 중학교에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진학해야 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우리나라 청소년은 중학교 교육까지 마칠 의무가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44631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몸이 아파서 학교에 갈 수 없는 청소년은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학교에 다니지 않기도 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병이나 사고로 학교에 갈 수 없는 상황이라면 의무교육을 면제받을 수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4631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한글을 읽고 쓸 줄 모르시는 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80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세 어르신도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학교에 다니면서 공부를 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교육의 의무를 지킬 수 있도록 국가에서는 나이에 상관없이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교육을 받을 수 있도록 지원해요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31161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장애가 있는 청소년은 고등학교까지 나라의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지원을 받아 교육받을 수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나라에서는 장애학생의 교육의 의무를 위해 고등학교까지 교육비를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지원하고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74209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모든 국민이 교육을 받을 수 있도록 법으로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정해져 있어요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국가에서는 교육의 의무를 법으로 정해 모든 국민이 각자의 능력을 </a:t>
                      </a:r>
                      <a:endParaRPr lang="en-US" altLang="ko-KR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발휘하도록 하고 있어요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100082"/>
                  </a:ext>
                </a:extLst>
              </a:tr>
              <a:tr h="57012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대부분의 초등학교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중학교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고등학교 수업료가 무료예요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국가에서는 초등학교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중학교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고등학교의 수업료를 지원해서 교육의 </a:t>
                      </a:r>
                      <a:endParaRPr lang="en-US" altLang="ko-KR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의무를 지키도록 </a:t>
                      </a:r>
                      <a:r>
                        <a:rPr lang="ko-KR" altLang="en-US" sz="105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도와요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61941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F683D70F-B8C1-BEC5-1AEF-5259235A0D0F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5910B5-A1E2-25C9-119D-EE35E8E48312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D88BCFEC-87AD-DB10-4257-32BCB0CB97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교육의 의무</a:t>
            </a:r>
          </a:p>
        </p:txBody>
      </p:sp>
    </p:spTree>
    <p:extLst>
      <p:ext uri="{BB962C8B-B14F-4D97-AF65-F5344CB8AC3E}">
        <p14:creationId xmlns:p14="http://schemas.microsoft.com/office/powerpoint/2010/main" val="14575079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4" name="표 9">
            <a:extLst>
              <a:ext uri="{FF2B5EF4-FFF2-40B4-BE49-F238E27FC236}">
                <a16:creationId xmlns:a16="http://schemas.microsoft.com/office/drawing/2014/main" id="{6908E63D-CA10-0C54-2872-0E53D4D89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737763"/>
              </p:ext>
            </p:extLst>
          </p:nvPr>
        </p:nvGraphicFramePr>
        <p:xfrm>
          <a:off x="634825" y="1962150"/>
          <a:ext cx="8280575" cy="2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대학교를 졸업한 우리 형이 열심히 준비해서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취직을 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근로의</a:t>
                      </a:r>
                      <a:endParaRPr lang="en-US" altLang="ko-KR" sz="1600" dirty="0"/>
                    </a:p>
                    <a:p>
                      <a:pPr algn="ctr" latinLnBrk="1"/>
                      <a:r>
                        <a:rPr lang="ko-KR" altLang="en-US" sz="1600" dirty="0"/>
                        <a:t>의무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회사에 다닐 시간과 능력이 있는 모든 국민에게는 근로의 의무가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일을 하기 위해 고용노동부에서 지원하는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직업훈련을 받아요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근로의 의무를 지킬 수 있도록 국가에서는 직업훈련이나 일자리 정보를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지원해요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같은 일을 하지만 성별이 다르다는 이유로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월급을 더 적거나 많이 받지 않아요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근로의 의무를 다하는 국민이 부당한 이유로 </a:t>
                      </a:r>
                      <a:r>
                        <a:rPr lang="ko-KR" altLang="en-US" sz="105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차별받아서는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안 돼요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근로자는 일하는 만큼 경제적으로 보상을 받아요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근로의 의무를 다하는 국민은 경제적으로 적절한 보상을 받을 수 있어야 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344278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근로자가 사람다운 생활을 할 수 있도록 </a:t>
                      </a:r>
                      <a:endParaRPr lang="en-US" altLang="ko-KR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최저임금이 정해져 있어요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근로의 의무를 다하는 국민의 생존권을 보장하기 위해 국가에서는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최저임금을 정해요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0885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근로는 나라와 개인의 발전을 위한 국민의 의무이지만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국민의 자유권을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침해하지는 않아요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574235"/>
                  </a:ext>
                </a:extLst>
              </a:tr>
              <a:tr h="26183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일할 능력 있는 성인이 직장에 다니지 않더라도 처벌받지 않아요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976532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4303EBCD-C5CB-BD27-4F24-17E8D8A3C026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C55E85-2684-A3A0-A5DC-1720230C38E8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D2113592-FD7E-1619-AF4E-9FC4B21EE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근로의 의무</a:t>
            </a:r>
          </a:p>
        </p:txBody>
      </p:sp>
    </p:spTree>
    <p:extLst>
      <p:ext uri="{BB962C8B-B14F-4D97-AF65-F5344CB8AC3E}">
        <p14:creationId xmlns:p14="http://schemas.microsoft.com/office/powerpoint/2010/main" val="11352320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4" name="표 9">
            <a:extLst>
              <a:ext uri="{FF2B5EF4-FFF2-40B4-BE49-F238E27FC236}">
                <a16:creationId xmlns:a16="http://schemas.microsoft.com/office/drawing/2014/main" id="{6908E63D-CA10-0C54-2872-0E53D4D89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355814"/>
              </p:ext>
            </p:extLst>
          </p:nvPr>
        </p:nvGraphicFramePr>
        <p:xfrm>
          <a:off x="634825" y="1962150"/>
          <a:ext cx="8280575" cy="2463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394375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쓰레기를 아무 곳에나 버리지 않아요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1200" spc="-90" baseline="0" dirty="0"/>
                        <a:t>환경보존의</a:t>
                      </a:r>
                      <a:endParaRPr lang="en-US" altLang="ko-KR" sz="1200" spc="-90" baseline="0" dirty="0"/>
                    </a:p>
                    <a:p>
                      <a:pPr algn="ctr" latinLnBrk="1"/>
                      <a:r>
                        <a:rPr lang="ko-KR" altLang="en-US" sz="1200" dirty="0"/>
                        <a:t>의무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쓰레기를 함부로 버리지 않는 것은 환경을 보전하기 위한 우리의 의무예요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산에서 나는 꽃이나 나물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버섯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도토리 등을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마음대로 가져갈 수 없어요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산에서 나는 것을 함부로 채취하는 것은 자연을 훼손하는 행위예요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쓰레기를 버릴 때는 꼭 분리배출을 해야 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쓰레기를 분리배출 하여 재사용을 하면 환경 보전에 도움이 돼요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0139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공공기관에서 정한 문화재를 함부로 사고 팔거나 훼손할 수 없어요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역사와 전통문화를 보호하고 발전시키는 것도 환경 보전의 의무예요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일회용 포장 대신 재사용이 가능한 종이 포장지를 사용해요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일회용품 사용을 줄이는 것은 환경을 보호하는 대표적인 방법이에요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08850"/>
                  </a:ext>
                </a:extLst>
              </a:tr>
              <a:tr h="26183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공장에서 나오는 폐수는 깨끗하게 정화해서 </a:t>
                      </a:r>
                      <a:endParaRPr lang="en-US" altLang="ko-KR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버려야 해요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공장을 운영하는 사람은 환경에 나쁜 영향을 주는 폐수를 정화해서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버릴 의무가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200" dirty="0"/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976532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6A61845B-F62E-FD44-071E-ED68857898B1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665BDF-FEB4-0AB9-97DF-DAD9C6BA0251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6" name="Rectangle 304">
            <a:extLst>
              <a:ext uri="{FF2B5EF4-FFF2-40B4-BE49-F238E27FC236}">
                <a16:creationId xmlns:a16="http://schemas.microsoft.com/office/drawing/2014/main" id="{C9F7118F-3823-7728-6E18-872E2CC1C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환경보존의 의무</a:t>
            </a:r>
          </a:p>
        </p:txBody>
      </p:sp>
    </p:spTree>
    <p:extLst>
      <p:ext uri="{BB962C8B-B14F-4D97-AF65-F5344CB8AC3E}">
        <p14:creationId xmlns:p14="http://schemas.microsoft.com/office/powerpoint/2010/main" val="2120630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63615232-F8E5-2A64-8280-E8A9B90B84D1}"/>
              </a:ext>
            </a:extLst>
          </p:cNvPr>
          <p:cNvSpPr/>
          <p:nvPr/>
        </p:nvSpPr>
        <p:spPr>
          <a:xfrm flipV="1">
            <a:off x="0" y="1142798"/>
            <a:ext cx="3262140" cy="209752"/>
          </a:xfrm>
          <a:custGeom>
            <a:avLst/>
            <a:gdLst>
              <a:gd name="connsiteX0" fmla="*/ 0 w 3262140"/>
              <a:gd name="connsiteY0" fmla="*/ 209752 h 209752"/>
              <a:gd name="connsiteX1" fmla="*/ 3044186 w 3262140"/>
              <a:gd name="connsiteY1" fmla="*/ 209752 h 209752"/>
              <a:gd name="connsiteX2" fmla="*/ 3262140 w 3262140"/>
              <a:gd name="connsiteY2" fmla="*/ 0 h 209752"/>
              <a:gd name="connsiteX3" fmla="*/ 0 w 326214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2140" h="209752">
                <a:moveTo>
                  <a:pt x="0" y="209752"/>
                </a:moveTo>
                <a:lnTo>
                  <a:pt x="3044186" y="209752"/>
                </a:lnTo>
                <a:lnTo>
                  <a:pt x="326214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353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어린이 보호구역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5920B3-E3E0-7BF2-E6CB-E177256F6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75" b="21775"/>
          <a:stretch/>
        </p:blipFill>
        <p:spPr bwMode="auto">
          <a:xfrm>
            <a:off x="838200" y="1885950"/>
            <a:ext cx="7302406" cy="2338305"/>
          </a:xfrm>
          <a:prstGeom prst="roundRect">
            <a:avLst>
              <a:gd name="adj" fmla="val 8245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모서리가 둥근 직사각형 38">
            <a:extLst>
              <a:ext uri="{FF2B5EF4-FFF2-40B4-BE49-F238E27FC236}">
                <a16:creationId xmlns:a16="http://schemas.microsoft.com/office/drawing/2014/main" id="{3CEB3611-D7CB-22CD-AE81-741D155343E1}"/>
              </a:ext>
            </a:extLst>
          </p:cNvPr>
          <p:cNvSpPr/>
          <p:nvPr/>
        </p:nvSpPr>
        <p:spPr>
          <a:xfrm>
            <a:off x="838200" y="1885950"/>
            <a:ext cx="7315200" cy="23622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62527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156A47E-38B4-F10F-E1FF-2C1E71244B8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15B795"/>
              </a:clrFrom>
              <a:clrTo>
                <a:srgbClr val="15B79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917081"/>
            <a:ext cx="4648200" cy="3484448"/>
          </a:xfrm>
          <a:prstGeom prst="rect">
            <a:avLst/>
          </a:prstGeom>
        </p:spPr>
      </p:pic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8CF53A0A-ECC7-3F78-E4A5-FC8F6FADC5E6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174410-13F8-9F92-BEB8-74DF00241C1D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D976F914-DA31-7251-16A6-2AA6D3095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선택심화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: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국민의 지켜야 할 의무를 알리는 홍보물을 만들어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  <a:endParaRPr kumimoji="0"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D8C92FCD-B817-1163-EAED-20D6C8005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6397204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형식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: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 포스터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책자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만화 등 다양하게 진행</a:t>
            </a:r>
            <a:endParaRPr kumimoji="0" lang="en-US" altLang="ko-KR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05519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id="{F3B3938D-CDAA-A249-F396-A68DCC70A66F}"/>
              </a:ext>
            </a:extLst>
          </p:cNvPr>
          <p:cNvSpPr/>
          <p:nvPr/>
        </p:nvSpPr>
        <p:spPr>
          <a:xfrm flipV="1">
            <a:off x="0" y="1142798"/>
            <a:ext cx="5105400" cy="209752"/>
          </a:xfrm>
          <a:custGeom>
            <a:avLst/>
            <a:gdLst>
              <a:gd name="connsiteX0" fmla="*/ 0 w 5105400"/>
              <a:gd name="connsiteY0" fmla="*/ 209752 h 209752"/>
              <a:gd name="connsiteX1" fmla="*/ 4871361 w 5105400"/>
              <a:gd name="connsiteY1" fmla="*/ 209752 h 209752"/>
              <a:gd name="connsiteX2" fmla="*/ 5105400 w 5105400"/>
              <a:gd name="connsiteY2" fmla="*/ 0 h 209752"/>
              <a:gd name="connsiteX3" fmla="*/ 0 w 5105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5400" h="209752">
                <a:moveTo>
                  <a:pt x="0" y="209752"/>
                </a:moveTo>
                <a:lnTo>
                  <a:pt x="4871361" y="209752"/>
                </a:lnTo>
                <a:lnTo>
                  <a:pt x="5105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1C1F8-44DD-66CF-95D5-1AC6D642C4A4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공정하고 투명한 의사결정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332728-122B-F5ED-A087-501BA2FE216E}"/>
              </a:ext>
            </a:extLst>
          </p:cNvPr>
          <p:cNvSpPr txBox="1"/>
          <p:nvPr/>
        </p:nvSpPr>
        <p:spPr>
          <a:xfrm>
            <a:off x="381000" y="1969819"/>
            <a:ext cx="25991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ko-KR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F3F3D66A-2EAD-9F16-1A12-A7C9A094D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7" y="2327245"/>
            <a:ext cx="3958804" cy="149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제한시간 안에 선거와 관련된 사례를 읽고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선거의 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4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대 원칙이 적힌 투표용지 중 알맞은 내용을 찾아 클릭합니다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23" name="Rectangle 304">
            <a:extLst>
              <a:ext uri="{FF2B5EF4-FFF2-40B4-BE49-F238E27FC236}">
                <a16:creationId xmlns:a16="http://schemas.microsoft.com/office/drawing/2014/main" id="{9B2B5157-B381-4FFC-A445-7448BDF2D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공정하고 투명한 의사 결정을 해요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활동 방법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2A34D106-729B-89CC-48B4-D7E603425585}"/>
              </a:ext>
            </a:extLst>
          </p:cNvPr>
          <p:cNvGrpSpPr/>
          <p:nvPr/>
        </p:nvGrpSpPr>
        <p:grpSpPr>
          <a:xfrm>
            <a:off x="4953000" y="1438924"/>
            <a:ext cx="3722401" cy="3435350"/>
            <a:chOff x="4799265" y="1352550"/>
            <a:chExt cx="3887535" cy="3587750"/>
          </a:xfrm>
        </p:grpSpPr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EAAB2180-A767-5994-76A6-B74260925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9265" y="1352550"/>
              <a:ext cx="3887535" cy="3587750"/>
            </a:xfrm>
            <a:prstGeom prst="roundRect">
              <a:avLst>
                <a:gd name="adj" fmla="val 4786"/>
              </a:avLst>
            </a:prstGeom>
          </p:spPr>
        </p:pic>
        <p:sp>
          <p:nvSpPr>
            <p:cNvPr id="25" name="모서리가 둥근 직사각형 38">
              <a:extLst>
                <a:ext uri="{FF2B5EF4-FFF2-40B4-BE49-F238E27FC236}">
                  <a16:creationId xmlns:a16="http://schemas.microsoft.com/office/drawing/2014/main" id="{6376BCC8-BC5B-B1E1-8606-3F8667EF7472}"/>
                </a:ext>
              </a:extLst>
            </p:cNvPr>
            <p:cNvSpPr/>
            <p:nvPr/>
          </p:nvSpPr>
          <p:spPr>
            <a:xfrm>
              <a:off x="4800600" y="1352550"/>
              <a:ext cx="3886200" cy="3581400"/>
            </a:xfrm>
            <a:prstGeom prst="roundRect">
              <a:avLst>
                <a:gd name="adj" fmla="val 4602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CF473E70-496F-EEBE-5FCE-982870B03F9E}"/>
                </a:ext>
              </a:extLst>
            </p:cNvPr>
            <p:cNvSpPr/>
            <p:nvPr/>
          </p:nvSpPr>
          <p:spPr>
            <a:xfrm>
              <a:off x="4926174" y="3428955"/>
              <a:ext cx="1295400" cy="129540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14908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332728-122B-F5ED-A087-501BA2FE216E}"/>
              </a:ext>
            </a:extLst>
          </p:cNvPr>
          <p:cNvSpPr txBox="1"/>
          <p:nvPr/>
        </p:nvSpPr>
        <p:spPr>
          <a:xfrm>
            <a:off x="381000" y="1969819"/>
            <a:ext cx="25991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ko-KR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DD46B6BA-4FB8-4C8B-12F3-01EFACFBDCFF}"/>
              </a:ext>
            </a:extLst>
          </p:cNvPr>
          <p:cNvGrpSpPr/>
          <p:nvPr/>
        </p:nvGrpSpPr>
        <p:grpSpPr>
          <a:xfrm>
            <a:off x="1905000" y="1924103"/>
            <a:ext cx="5334000" cy="3162247"/>
            <a:chOff x="2133600" y="1924103"/>
            <a:chExt cx="5334000" cy="3162247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54542ABB-5FF1-C614-3257-91CDF6678D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3600" y="1924103"/>
              <a:ext cx="5334000" cy="3162247"/>
            </a:xfrm>
            <a:prstGeom prst="roundRect">
              <a:avLst>
                <a:gd name="adj" fmla="val 6231"/>
              </a:avLst>
            </a:prstGeom>
          </p:spPr>
        </p:pic>
        <p:sp>
          <p:nvSpPr>
            <p:cNvPr id="9" name="모서리가 둥근 직사각형 38">
              <a:extLst>
                <a:ext uri="{FF2B5EF4-FFF2-40B4-BE49-F238E27FC236}">
                  <a16:creationId xmlns:a16="http://schemas.microsoft.com/office/drawing/2014/main" id="{61E056D8-56CA-F7B0-B9D3-EA8CEB1CAD48}"/>
                </a:ext>
              </a:extLst>
            </p:cNvPr>
            <p:cNvSpPr/>
            <p:nvPr/>
          </p:nvSpPr>
          <p:spPr>
            <a:xfrm>
              <a:off x="2133600" y="1924103"/>
              <a:ext cx="5334000" cy="3124200"/>
            </a:xfrm>
            <a:prstGeom prst="roundRect">
              <a:avLst>
                <a:gd name="adj" fmla="val 4602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C341AD29-A062-BFD6-7985-332410CD509F}"/>
              </a:ext>
            </a:extLst>
          </p:cNvPr>
          <p:cNvSpPr/>
          <p:nvPr/>
        </p:nvSpPr>
        <p:spPr>
          <a:xfrm flipV="1">
            <a:off x="0" y="1142798"/>
            <a:ext cx="5105400" cy="209752"/>
          </a:xfrm>
          <a:custGeom>
            <a:avLst/>
            <a:gdLst>
              <a:gd name="connsiteX0" fmla="*/ 0 w 5105400"/>
              <a:gd name="connsiteY0" fmla="*/ 209752 h 209752"/>
              <a:gd name="connsiteX1" fmla="*/ 4871361 w 5105400"/>
              <a:gd name="connsiteY1" fmla="*/ 209752 h 209752"/>
              <a:gd name="connsiteX2" fmla="*/ 5105400 w 5105400"/>
              <a:gd name="connsiteY2" fmla="*/ 0 h 209752"/>
              <a:gd name="connsiteX3" fmla="*/ 0 w 5105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5400" h="209752">
                <a:moveTo>
                  <a:pt x="0" y="209752"/>
                </a:moveTo>
                <a:lnTo>
                  <a:pt x="4871361" y="209752"/>
                </a:lnTo>
                <a:lnTo>
                  <a:pt x="5105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B4DB4F-772B-79DC-A60E-0895F9A9E576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공정하고 투명한 의사결정</a:t>
            </a: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1A38435F-5B56-070B-3C81-1B3BCCD0C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공정하고 투명한 의사 결정을 해요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2493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71E4931F-9467-213D-33B6-E10B2D49EE6F}"/>
              </a:ext>
            </a:extLst>
          </p:cNvPr>
          <p:cNvSpPr/>
          <p:nvPr/>
        </p:nvSpPr>
        <p:spPr>
          <a:xfrm flipV="1">
            <a:off x="0" y="1142798"/>
            <a:ext cx="5105400" cy="209752"/>
          </a:xfrm>
          <a:custGeom>
            <a:avLst/>
            <a:gdLst>
              <a:gd name="connsiteX0" fmla="*/ 0 w 5105400"/>
              <a:gd name="connsiteY0" fmla="*/ 209752 h 209752"/>
              <a:gd name="connsiteX1" fmla="*/ 4871361 w 5105400"/>
              <a:gd name="connsiteY1" fmla="*/ 209752 h 209752"/>
              <a:gd name="connsiteX2" fmla="*/ 5105400 w 5105400"/>
              <a:gd name="connsiteY2" fmla="*/ 0 h 209752"/>
              <a:gd name="connsiteX3" fmla="*/ 0 w 5105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5400" h="209752">
                <a:moveTo>
                  <a:pt x="0" y="209752"/>
                </a:moveTo>
                <a:lnTo>
                  <a:pt x="4871361" y="209752"/>
                </a:lnTo>
                <a:lnTo>
                  <a:pt x="5105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1A1988-CE40-7E68-01D6-DD4C17A8D58F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공정하고 투명한 의사결정</a:t>
            </a: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D5EE9361-BF4F-682C-244D-DD6555D65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선택심화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: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공정하고 민주적인 선거 안내문 제작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C5A6A8C-0C8A-2795-1990-0496E20F44C0}"/>
              </a:ext>
            </a:extLst>
          </p:cNvPr>
          <p:cNvSpPr/>
          <p:nvPr/>
        </p:nvSpPr>
        <p:spPr>
          <a:xfrm>
            <a:off x="381000" y="1962150"/>
            <a:ext cx="4191000" cy="331839"/>
          </a:xfrm>
          <a:prstGeom prst="roundRect">
            <a:avLst/>
          </a:pr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b="1" dirty="0">
                <a:ea typeface="나눔고딕" panose="020D0604000000000000" pitchFamily="50" charset="-127"/>
              </a:rPr>
              <a:t>공정하고 민주적인 선거를 위해 가져야할 마음가짐 태도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DADFD3E0-3CAB-C0D6-CB6D-291352231B65}"/>
              </a:ext>
            </a:extLst>
          </p:cNvPr>
          <p:cNvSpPr/>
          <p:nvPr/>
        </p:nvSpPr>
        <p:spPr>
          <a:xfrm>
            <a:off x="381000" y="2365273"/>
            <a:ext cx="4191000" cy="2562999"/>
          </a:xfrm>
          <a:prstGeom prst="roundRect">
            <a:avLst>
              <a:gd name="adj" fmla="val 362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2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2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2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2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</a:t>
            </a:r>
          </a:p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2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2400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ko-KR" altLang="en-US" sz="24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5EE32211-7B89-CBA5-E180-764F7E9D1145}"/>
              </a:ext>
            </a:extLst>
          </p:cNvPr>
          <p:cNvSpPr/>
          <p:nvPr/>
        </p:nvSpPr>
        <p:spPr>
          <a:xfrm>
            <a:off x="4724400" y="1962150"/>
            <a:ext cx="4191000" cy="331839"/>
          </a:xfrm>
          <a:prstGeom prst="roundRect">
            <a:avLst/>
          </a:pr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b="1" dirty="0">
                <a:ea typeface="나눔고딕" panose="020D0604000000000000" pitchFamily="50" charset="-127"/>
              </a:rPr>
              <a:t>공정하고 민주적인 선거 안내문 제작하기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202B6604-35B8-78DE-6EF1-230A09540D09}"/>
              </a:ext>
            </a:extLst>
          </p:cNvPr>
          <p:cNvSpPr/>
          <p:nvPr/>
        </p:nvSpPr>
        <p:spPr>
          <a:xfrm>
            <a:off x="4724400" y="2365273"/>
            <a:ext cx="4191000" cy="2562999"/>
          </a:xfrm>
          <a:prstGeom prst="roundRect">
            <a:avLst>
              <a:gd name="adj" fmla="val 3355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buClr>
                <a:srgbClr val="A19FFF"/>
              </a:buClr>
              <a:buFont typeface="Arial" panose="020B0604020202020204" pitchFamily="34" charset="0"/>
              <a:buChar char="•"/>
            </a:pPr>
            <a:endParaRPr lang="ko-KR" altLang="en-US" sz="2400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4417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BDAC699E-1558-F79A-1C1F-57BF1061C5F0}"/>
              </a:ext>
            </a:extLst>
          </p:cNvPr>
          <p:cNvSpPr/>
          <p:nvPr/>
        </p:nvSpPr>
        <p:spPr>
          <a:xfrm flipV="1">
            <a:off x="0" y="1142798"/>
            <a:ext cx="5136261" cy="209752"/>
          </a:xfrm>
          <a:custGeom>
            <a:avLst/>
            <a:gdLst>
              <a:gd name="connsiteX0" fmla="*/ 0 w 5136261"/>
              <a:gd name="connsiteY0" fmla="*/ 209752 h 209752"/>
              <a:gd name="connsiteX1" fmla="*/ 4902222 w 5136261"/>
              <a:gd name="connsiteY1" fmla="*/ 209752 h 209752"/>
              <a:gd name="connsiteX2" fmla="*/ 5136261 w 5136261"/>
              <a:gd name="connsiteY2" fmla="*/ 0 h 209752"/>
              <a:gd name="connsiteX3" fmla="*/ 0 w 5136261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6261" h="209752">
                <a:moveTo>
                  <a:pt x="0" y="209752"/>
                </a:moveTo>
                <a:lnTo>
                  <a:pt x="4902222" y="209752"/>
                </a:lnTo>
                <a:lnTo>
                  <a:pt x="5136261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B1C1F8-44DD-66CF-95D5-1AC6D642C4A4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생활 속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디지털 속 법 찾기</a:t>
            </a: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6940937F-45E1-869E-A585-4D62AAF62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2327245"/>
            <a:ext cx="4111203" cy="149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지도 화면에 문제 표시가 나타나는 장소를 빠르게 클릭한 후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각 장소에서 쉽게 발생할 수 있는 상황과 법을 보기 중에 찾아 클릭합니다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23" name="Rectangle 304">
            <a:extLst>
              <a:ext uri="{FF2B5EF4-FFF2-40B4-BE49-F238E27FC236}">
                <a16:creationId xmlns:a16="http://schemas.microsoft.com/office/drawing/2014/main" id="{FFDA8429-C503-2F2D-D58F-73765DAE9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생활 속에 함께하는 법을 찾아봐요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활동 방법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300D2CC5-9C49-D643-20D1-3EE3B7A93E7D}"/>
              </a:ext>
            </a:extLst>
          </p:cNvPr>
          <p:cNvGrpSpPr/>
          <p:nvPr/>
        </p:nvGrpSpPr>
        <p:grpSpPr>
          <a:xfrm>
            <a:off x="4953000" y="1438924"/>
            <a:ext cx="3722401" cy="3435350"/>
            <a:chOff x="4799265" y="1352550"/>
            <a:chExt cx="3887535" cy="3587750"/>
          </a:xfrm>
        </p:grpSpPr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39E609C8-BEF4-8072-AB40-D3479C307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9265" y="1352550"/>
              <a:ext cx="3887535" cy="3587750"/>
            </a:xfrm>
            <a:prstGeom prst="roundRect">
              <a:avLst>
                <a:gd name="adj" fmla="val 4786"/>
              </a:avLst>
            </a:prstGeom>
          </p:spPr>
        </p:pic>
        <p:sp>
          <p:nvSpPr>
            <p:cNvPr id="27" name="모서리가 둥근 직사각형 38">
              <a:extLst>
                <a:ext uri="{FF2B5EF4-FFF2-40B4-BE49-F238E27FC236}">
                  <a16:creationId xmlns:a16="http://schemas.microsoft.com/office/drawing/2014/main" id="{FBBD3214-F0FA-F076-8330-7DB6C83598D2}"/>
                </a:ext>
              </a:extLst>
            </p:cNvPr>
            <p:cNvSpPr/>
            <p:nvPr/>
          </p:nvSpPr>
          <p:spPr>
            <a:xfrm>
              <a:off x="4800600" y="1352550"/>
              <a:ext cx="3886200" cy="3581400"/>
            </a:xfrm>
            <a:prstGeom prst="roundRect">
              <a:avLst>
                <a:gd name="adj" fmla="val 4602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8" name="타원 27">
              <a:extLst>
                <a:ext uri="{FF2B5EF4-FFF2-40B4-BE49-F238E27FC236}">
                  <a16:creationId xmlns:a16="http://schemas.microsoft.com/office/drawing/2014/main" id="{F7787C35-D233-0C41-698B-81A8AFE15E5E}"/>
                </a:ext>
              </a:extLst>
            </p:cNvPr>
            <p:cNvSpPr/>
            <p:nvPr/>
          </p:nvSpPr>
          <p:spPr>
            <a:xfrm>
              <a:off x="6095332" y="2016518"/>
              <a:ext cx="1295400" cy="129540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70655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1B74E28F-B606-5421-51A8-92C42803D04E}"/>
              </a:ext>
            </a:extLst>
          </p:cNvPr>
          <p:cNvGrpSpPr/>
          <p:nvPr/>
        </p:nvGrpSpPr>
        <p:grpSpPr>
          <a:xfrm>
            <a:off x="1676400" y="2011758"/>
            <a:ext cx="5791200" cy="2965533"/>
            <a:chOff x="1371600" y="1657350"/>
            <a:chExt cx="6483302" cy="3319942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2C47BFD3-2CC4-B0D3-DDFE-D528D08AB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7902" y="1657350"/>
              <a:ext cx="6477000" cy="3319942"/>
            </a:xfrm>
            <a:prstGeom prst="roundRect">
              <a:avLst>
                <a:gd name="adj" fmla="val 5691"/>
              </a:avLst>
            </a:prstGeom>
          </p:spPr>
        </p:pic>
        <p:sp>
          <p:nvSpPr>
            <p:cNvPr id="10" name="모서리가 둥근 직사각형 38">
              <a:extLst>
                <a:ext uri="{FF2B5EF4-FFF2-40B4-BE49-F238E27FC236}">
                  <a16:creationId xmlns:a16="http://schemas.microsoft.com/office/drawing/2014/main" id="{BB1469B5-76F2-FF06-C132-3F870ED23107}"/>
                </a:ext>
              </a:extLst>
            </p:cNvPr>
            <p:cNvSpPr/>
            <p:nvPr/>
          </p:nvSpPr>
          <p:spPr>
            <a:xfrm>
              <a:off x="1371600" y="1657350"/>
              <a:ext cx="6477000" cy="3276600"/>
            </a:xfrm>
            <a:prstGeom prst="roundRect">
              <a:avLst>
                <a:gd name="adj" fmla="val 4602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3B0DCF1F-AA03-C2C1-7B7B-81067D86FB56}"/>
              </a:ext>
            </a:extLst>
          </p:cNvPr>
          <p:cNvSpPr/>
          <p:nvPr/>
        </p:nvSpPr>
        <p:spPr>
          <a:xfrm flipV="1">
            <a:off x="0" y="1142798"/>
            <a:ext cx="5136261" cy="209752"/>
          </a:xfrm>
          <a:custGeom>
            <a:avLst/>
            <a:gdLst>
              <a:gd name="connsiteX0" fmla="*/ 0 w 5136261"/>
              <a:gd name="connsiteY0" fmla="*/ 209752 h 209752"/>
              <a:gd name="connsiteX1" fmla="*/ 4902222 w 5136261"/>
              <a:gd name="connsiteY1" fmla="*/ 209752 h 209752"/>
              <a:gd name="connsiteX2" fmla="*/ 5136261 w 5136261"/>
              <a:gd name="connsiteY2" fmla="*/ 0 h 209752"/>
              <a:gd name="connsiteX3" fmla="*/ 0 w 5136261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6261" h="209752">
                <a:moveTo>
                  <a:pt x="0" y="209752"/>
                </a:moveTo>
                <a:lnTo>
                  <a:pt x="4902222" y="209752"/>
                </a:lnTo>
                <a:lnTo>
                  <a:pt x="5136261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4AFC22-4092-CC64-7C37-2D4F346D01AA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생활 속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디지털 속 법 찾기</a:t>
            </a:r>
          </a:p>
        </p:txBody>
      </p:sp>
      <p:sp>
        <p:nvSpPr>
          <p:cNvPr id="11" name="Rectangle 304">
            <a:extLst>
              <a:ext uri="{FF2B5EF4-FFF2-40B4-BE49-F238E27FC236}">
                <a16:creationId xmlns:a16="http://schemas.microsoft.com/office/drawing/2014/main" id="{800D03F1-41A4-191B-D6C4-7080B7847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생활 속에 함께하는 법을 찾아봐요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16263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1DDB6803-73A6-986D-3A7A-05B72D8D5E15}"/>
              </a:ext>
            </a:extLst>
          </p:cNvPr>
          <p:cNvSpPr/>
          <p:nvPr/>
        </p:nvSpPr>
        <p:spPr>
          <a:xfrm flipV="1">
            <a:off x="0" y="1142798"/>
            <a:ext cx="5136261" cy="209752"/>
          </a:xfrm>
          <a:custGeom>
            <a:avLst/>
            <a:gdLst>
              <a:gd name="connsiteX0" fmla="*/ 0 w 5136261"/>
              <a:gd name="connsiteY0" fmla="*/ 209752 h 209752"/>
              <a:gd name="connsiteX1" fmla="*/ 4902222 w 5136261"/>
              <a:gd name="connsiteY1" fmla="*/ 209752 h 209752"/>
              <a:gd name="connsiteX2" fmla="*/ 5136261 w 5136261"/>
              <a:gd name="connsiteY2" fmla="*/ 0 h 209752"/>
              <a:gd name="connsiteX3" fmla="*/ 0 w 5136261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6261" h="209752">
                <a:moveTo>
                  <a:pt x="0" y="209752"/>
                </a:moveTo>
                <a:lnTo>
                  <a:pt x="4902222" y="209752"/>
                </a:lnTo>
                <a:lnTo>
                  <a:pt x="5136261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2A5F62-956E-3126-B2A6-293B6A1411CC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생활 속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디지털 속 법 찾기</a:t>
            </a:r>
          </a:p>
        </p:txBody>
      </p:sp>
      <p:sp>
        <p:nvSpPr>
          <p:cNvPr id="32" name="Rectangle 304">
            <a:extLst>
              <a:ext uri="{FF2B5EF4-FFF2-40B4-BE49-F238E27FC236}">
                <a16:creationId xmlns:a16="http://schemas.microsoft.com/office/drawing/2014/main" id="{58AC4EB1-E44E-1D1A-5224-CBD93105C7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2647950"/>
            <a:ext cx="4111203" cy="113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디지털 관련 법에 대한 설명을 보고 </a:t>
            </a:r>
            <a:b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알맞은 글자를 순서대로 클릭하여 </a:t>
            </a:r>
            <a:b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법의 명칭을 완성합니다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33" name="Rectangle 304">
            <a:extLst>
              <a:ext uri="{FF2B5EF4-FFF2-40B4-BE49-F238E27FC236}">
                <a16:creationId xmlns:a16="http://schemas.microsoft.com/office/drawing/2014/main" id="{838F215F-9854-A25E-46D9-09E64A6F8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4743795" cy="125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디지털 세상에서 더 중요해진 법을 알아봐요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활동 방법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941441CA-64F0-2EC6-D62C-1B1D9EBBC691}"/>
              </a:ext>
            </a:extLst>
          </p:cNvPr>
          <p:cNvGrpSpPr/>
          <p:nvPr/>
        </p:nvGrpSpPr>
        <p:grpSpPr>
          <a:xfrm>
            <a:off x="4953000" y="1438924"/>
            <a:ext cx="3722401" cy="3435350"/>
            <a:chOff x="4799265" y="1352550"/>
            <a:chExt cx="3887535" cy="3587750"/>
          </a:xfrm>
        </p:grpSpPr>
        <p:pic>
          <p:nvPicPr>
            <p:cNvPr id="35" name="그림 34">
              <a:extLst>
                <a:ext uri="{FF2B5EF4-FFF2-40B4-BE49-F238E27FC236}">
                  <a16:creationId xmlns:a16="http://schemas.microsoft.com/office/drawing/2014/main" id="{F7C92DB2-24A3-5786-F914-364F3B4E1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9265" y="1352550"/>
              <a:ext cx="3887535" cy="3587750"/>
            </a:xfrm>
            <a:prstGeom prst="roundRect">
              <a:avLst>
                <a:gd name="adj" fmla="val 4786"/>
              </a:avLst>
            </a:prstGeom>
          </p:spPr>
        </p:pic>
        <p:sp>
          <p:nvSpPr>
            <p:cNvPr id="36" name="모서리가 둥근 직사각형 38">
              <a:extLst>
                <a:ext uri="{FF2B5EF4-FFF2-40B4-BE49-F238E27FC236}">
                  <a16:creationId xmlns:a16="http://schemas.microsoft.com/office/drawing/2014/main" id="{F57A2328-6B0E-C9F0-7436-1D6D7F70800E}"/>
                </a:ext>
              </a:extLst>
            </p:cNvPr>
            <p:cNvSpPr/>
            <p:nvPr/>
          </p:nvSpPr>
          <p:spPr>
            <a:xfrm>
              <a:off x="4800600" y="1352550"/>
              <a:ext cx="3886200" cy="3581400"/>
            </a:xfrm>
            <a:prstGeom prst="roundRect">
              <a:avLst>
                <a:gd name="adj" fmla="val 4602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25B9750C-9D47-B226-C844-237442E819AD}"/>
                </a:ext>
              </a:extLst>
            </p:cNvPr>
            <p:cNvSpPr/>
            <p:nvPr/>
          </p:nvSpPr>
          <p:spPr>
            <a:xfrm>
              <a:off x="6095332" y="3468767"/>
              <a:ext cx="1295400" cy="129540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956108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EBB125E-7811-0EEE-65FA-6EE86241C910}"/>
              </a:ext>
            </a:extLst>
          </p:cNvPr>
          <p:cNvGrpSpPr/>
          <p:nvPr/>
        </p:nvGrpSpPr>
        <p:grpSpPr>
          <a:xfrm>
            <a:off x="1703696" y="2041029"/>
            <a:ext cx="5736609" cy="2886758"/>
            <a:chOff x="1349991" y="1651187"/>
            <a:chExt cx="6511309" cy="3276600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204B6048-3509-BC11-924F-4B585466E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1600" y="1657350"/>
              <a:ext cx="6489700" cy="3270437"/>
            </a:xfrm>
            <a:prstGeom prst="roundRect">
              <a:avLst>
                <a:gd name="adj" fmla="val 5105"/>
              </a:avLst>
            </a:prstGeom>
          </p:spPr>
        </p:pic>
        <p:sp>
          <p:nvSpPr>
            <p:cNvPr id="10" name="모서리가 둥근 직사각형 38">
              <a:extLst>
                <a:ext uri="{FF2B5EF4-FFF2-40B4-BE49-F238E27FC236}">
                  <a16:creationId xmlns:a16="http://schemas.microsoft.com/office/drawing/2014/main" id="{BB1469B5-76F2-FF06-C132-3F870ED23107}"/>
                </a:ext>
              </a:extLst>
            </p:cNvPr>
            <p:cNvSpPr/>
            <p:nvPr/>
          </p:nvSpPr>
          <p:spPr>
            <a:xfrm>
              <a:off x="1349991" y="1651187"/>
              <a:ext cx="6477000" cy="3276600"/>
            </a:xfrm>
            <a:prstGeom prst="roundRect">
              <a:avLst>
                <a:gd name="adj" fmla="val 4602"/>
              </a:avLst>
            </a:prstGeom>
            <a:noFill/>
            <a:ln w="3810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8D5D4608-9B22-F7F3-A41B-2206836663DB}"/>
              </a:ext>
            </a:extLst>
          </p:cNvPr>
          <p:cNvSpPr/>
          <p:nvPr/>
        </p:nvSpPr>
        <p:spPr>
          <a:xfrm flipV="1">
            <a:off x="0" y="1142798"/>
            <a:ext cx="5136261" cy="209752"/>
          </a:xfrm>
          <a:custGeom>
            <a:avLst/>
            <a:gdLst>
              <a:gd name="connsiteX0" fmla="*/ 0 w 5136261"/>
              <a:gd name="connsiteY0" fmla="*/ 209752 h 209752"/>
              <a:gd name="connsiteX1" fmla="*/ 4902222 w 5136261"/>
              <a:gd name="connsiteY1" fmla="*/ 209752 h 209752"/>
              <a:gd name="connsiteX2" fmla="*/ 5136261 w 5136261"/>
              <a:gd name="connsiteY2" fmla="*/ 0 h 209752"/>
              <a:gd name="connsiteX3" fmla="*/ 0 w 5136261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6261" h="209752">
                <a:moveTo>
                  <a:pt x="0" y="209752"/>
                </a:moveTo>
                <a:lnTo>
                  <a:pt x="4902222" y="209752"/>
                </a:lnTo>
                <a:lnTo>
                  <a:pt x="5136261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474D35-A3A9-5791-8AEA-4375160B6AEC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생활 속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디지털 속 법 찾기</a:t>
            </a: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0E535CFD-D581-4F2D-0B78-E199D7C05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6039195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디지털 세상에서 더 중요해진 법을 알아봐요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6566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4" name="표 9">
            <a:extLst>
              <a:ext uri="{FF2B5EF4-FFF2-40B4-BE49-F238E27FC236}">
                <a16:creationId xmlns:a16="http://schemas.microsoft.com/office/drawing/2014/main" id="{14507506-C43D-A78A-A04F-847DEDCBC1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99250"/>
              </p:ext>
            </p:extLst>
          </p:nvPr>
        </p:nvGraphicFramePr>
        <p:xfrm>
          <a:off x="381000" y="1428750"/>
          <a:ext cx="8534400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4359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1371917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178124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205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다른 사람으로부터 창작자의 지적 재산을 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보호해 주는 이 법은 무엇일까요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</a:rPr>
                        <a:t>저작권법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영화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음악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책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만화처럼 어떤 사람이 만든 저작물을 창작한 사람들의 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권리를 보호하고 저작물의 올바른 이용을 권장하는 법이에요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저작권법을 통해 우리 문화가 올바르게 이용되고 발전할 수 있어요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9685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다른 사람의 위치 정보를 동의 없이 수집하거나 이용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제공할 경우 처벌할 수 있게 하는 법은 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무엇일까요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위치정보법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100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위치정보의보호</a:t>
                      </a:r>
                      <a:r>
                        <a:rPr lang="ko-KR" altLang="en-US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및 </a:t>
                      </a:r>
                      <a:r>
                        <a:rPr lang="ko-KR" altLang="en-US" sz="100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이용등에관한법률</a:t>
                      </a:r>
                      <a:r>
                        <a:rPr lang="en-US" altLang="ko-KR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위치정보의 유출 등의 오남용으로부터 사생활을 보호하여 안전한 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정보통신망 환경을 만들고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더 나은 생활을 위하여 존재하는 법이에요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52422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금융 상거래에 필요한 정보를 동의 없이 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제공하거나 제공받지 못하게 막는 법은 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무엇일까요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신용정보법</a:t>
                      </a:r>
                    </a:p>
                    <a:p>
                      <a:pPr algn="ctr"/>
                      <a:r>
                        <a:rPr lang="en-US" altLang="ko-KR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100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신용정보의이용</a:t>
                      </a:r>
                      <a:r>
                        <a:rPr lang="ko-KR" altLang="en-US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및 </a:t>
                      </a:r>
                      <a:r>
                        <a:rPr lang="ko-KR" altLang="en-US" sz="100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보호에관한법률</a:t>
                      </a:r>
                      <a:r>
                        <a:rPr lang="en-US" altLang="ko-KR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100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이름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주소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등 금융 상거래에 필요한 신용 정보를 짜임새 있게 관리하고 적절한 신용정보 보호를 보장하기 위한 법이에요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신용정보법을 통해 국민들이 금융 상거래에 필요한 정보를 편리하게 이용할 수 있어요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내 이름이 아닌 다른 사람의 이름으로 금융 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거래를 하지 못하게 하는 이 법은 무엇일까요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금융실명법</a:t>
                      </a:r>
                    </a:p>
                    <a:p>
                      <a:pPr algn="ctr"/>
                      <a:r>
                        <a:rPr lang="en-US" altLang="ko-KR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금융실명거래 및 </a:t>
                      </a:r>
                      <a:r>
                        <a:rPr lang="ko-KR" altLang="en-US" sz="100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비밀보장에관한법률</a:t>
                      </a:r>
                      <a:r>
                        <a:rPr lang="en-US" altLang="ko-KR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실명이 </a:t>
                      </a:r>
                      <a:r>
                        <a:rPr lang="ko-KR" altLang="en-US" sz="110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적혀있는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</a:t>
                      </a:r>
                      <a:r>
                        <a:rPr lang="ko-KR" altLang="en-US" sz="110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주민등록본표와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같은 금융 정보의 비밀을 보장하여 </a:t>
                      </a:r>
                      <a:endParaRPr lang="en-US" altLang="ko-KR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국민들의 건전한 경제생활을 위해 존재하는 법이에요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금융실명법에 따라 모든 금융 거래에서는 실명이 </a:t>
                      </a:r>
                      <a:r>
                        <a:rPr lang="ko-KR" altLang="en-US" sz="110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확인되어야지만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거래가 가능해요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49882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악성 프로그램을 전달하거나 유포할 경우 </a:t>
                      </a:r>
                      <a:endParaRPr lang="en-US" altLang="ko-KR" sz="110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처벌이 가능하게 하는 이 법은 무엇일까요</a:t>
                      </a:r>
                      <a:r>
                        <a:rPr lang="en-US" altLang="ko-KR" sz="11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  <a:endParaRPr lang="ko-KR" altLang="en-US" sz="110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정보통신망법</a:t>
                      </a:r>
                    </a:p>
                    <a:p>
                      <a:pPr algn="ctr"/>
                      <a:r>
                        <a:rPr lang="en-US" altLang="ko-KR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1000" spc="-1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정보통신망이용촉진 </a:t>
                      </a:r>
                      <a:r>
                        <a:rPr lang="ko-KR" altLang="en-US" sz="1000" spc="-15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및정보보호등에관한법률</a:t>
                      </a:r>
                      <a:r>
                        <a:rPr lang="en-US" altLang="ko-KR" sz="100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105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정보통신망의 이용을 활성화하고 사용자를 보호하기 위한 법이에요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</a:p>
                    <a:p>
                      <a:pPr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정보통신망 덕분에 우리는 정보통신망을 건전하고 안전하게 이용할 수 있어요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08850"/>
                  </a:ext>
                </a:extLst>
              </a:tr>
            </a:tbl>
          </a:graphicData>
        </a:graphic>
      </p:graphicFrame>
      <p:grpSp>
        <p:nvGrpSpPr>
          <p:cNvPr id="2" name="그룹 1">
            <a:extLst>
              <a:ext uri="{FF2B5EF4-FFF2-40B4-BE49-F238E27FC236}">
                <a16:creationId xmlns:a16="http://schemas.microsoft.com/office/drawing/2014/main" id="{14542067-1D30-2D1C-06B3-2228124926A6}"/>
              </a:ext>
            </a:extLst>
          </p:cNvPr>
          <p:cNvGrpSpPr/>
          <p:nvPr/>
        </p:nvGrpSpPr>
        <p:grpSpPr>
          <a:xfrm>
            <a:off x="6048294" y="363405"/>
            <a:ext cx="1219200" cy="2208311"/>
            <a:chOff x="3479975" y="2038349"/>
            <a:chExt cx="1219200" cy="220831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1E28DBD-14DC-F9CE-90A3-01C7F2E8480A}"/>
                </a:ext>
              </a:extLst>
            </p:cNvPr>
            <p:cNvSpPr txBox="1"/>
            <p:nvPr/>
          </p:nvSpPr>
          <p:spPr>
            <a:xfrm>
              <a:off x="3632375" y="2038349"/>
              <a:ext cx="8382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1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D4F8D9D-B82A-AAE1-2019-0234A492A3CB}"/>
                </a:ext>
              </a:extLst>
            </p:cNvPr>
            <p:cNvSpPr txBox="1"/>
            <p:nvPr/>
          </p:nvSpPr>
          <p:spPr>
            <a:xfrm>
              <a:off x="3479975" y="2190749"/>
              <a:ext cx="1219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97324D-0A76-6101-57CD-E7325A40D8F2}"/>
                </a:ext>
              </a:extLst>
            </p:cNvPr>
            <p:cNvSpPr txBox="1"/>
            <p:nvPr/>
          </p:nvSpPr>
          <p:spPr>
            <a:xfrm>
              <a:off x="3632375" y="2614939"/>
              <a:ext cx="8382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1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7D20FF8-09D0-ACD2-D2C2-AF0E273B0463}"/>
                </a:ext>
              </a:extLst>
            </p:cNvPr>
            <p:cNvSpPr txBox="1"/>
            <p:nvPr/>
          </p:nvSpPr>
          <p:spPr>
            <a:xfrm>
              <a:off x="3479975" y="2781239"/>
              <a:ext cx="1219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6655575-B688-59BC-AECD-F286B36C23AC}"/>
                </a:ext>
              </a:extLst>
            </p:cNvPr>
            <p:cNvSpPr txBox="1"/>
            <p:nvPr/>
          </p:nvSpPr>
          <p:spPr>
            <a:xfrm>
              <a:off x="3632375" y="3224539"/>
              <a:ext cx="8382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1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61B0519-D3E5-E800-5222-4DC6C25E619B}"/>
                </a:ext>
              </a:extLst>
            </p:cNvPr>
            <p:cNvSpPr txBox="1"/>
            <p:nvPr/>
          </p:nvSpPr>
          <p:spPr>
            <a:xfrm>
              <a:off x="3479975" y="3390839"/>
              <a:ext cx="1219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3024F1-8F55-3076-AE55-AB03BB4E155C}"/>
                </a:ext>
              </a:extLst>
            </p:cNvPr>
            <p:cNvSpPr txBox="1"/>
            <p:nvPr/>
          </p:nvSpPr>
          <p:spPr>
            <a:xfrm>
              <a:off x="3632375" y="3834139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100" b="1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EA0CC31-0540-FD33-704B-325504C6E881}"/>
                </a:ext>
              </a:extLst>
            </p:cNvPr>
            <p:cNvSpPr txBox="1"/>
            <p:nvPr/>
          </p:nvSpPr>
          <p:spPr>
            <a:xfrm>
              <a:off x="3479975" y="4000439"/>
              <a:ext cx="1219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endParaRPr>
            </a:p>
          </p:txBody>
        </p:sp>
      </p:grp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id="{EED4DDFC-3738-8EBB-9AC4-BC613EAEE471}"/>
              </a:ext>
            </a:extLst>
          </p:cNvPr>
          <p:cNvSpPr/>
          <p:nvPr/>
        </p:nvSpPr>
        <p:spPr>
          <a:xfrm flipV="1">
            <a:off x="0" y="1142798"/>
            <a:ext cx="5136261" cy="209752"/>
          </a:xfrm>
          <a:custGeom>
            <a:avLst/>
            <a:gdLst>
              <a:gd name="connsiteX0" fmla="*/ 0 w 5136261"/>
              <a:gd name="connsiteY0" fmla="*/ 209752 h 209752"/>
              <a:gd name="connsiteX1" fmla="*/ 4902222 w 5136261"/>
              <a:gd name="connsiteY1" fmla="*/ 209752 h 209752"/>
              <a:gd name="connsiteX2" fmla="*/ 5136261 w 5136261"/>
              <a:gd name="connsiteY2" fmla="*/ 0 h 209752"/>
              <a:gd name="connsiteX3" fmla="*/ 0 w 5136261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6261" h="209752">
                <a:moveTo>
                  <a:pt x="0" y="209752"/>
                </a:moveTo>
                <a:lnTo>
                  <a:pt x="4902222" y="209752"/>
                </a:lnTo>
                <a:lnTo>
                  <a:pt x="5136261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717515-D534-E426-CB77-E521103102BA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생활 속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디지털 속 법 찾기</a:t>
            </a:r>
          </a:p>
        </p:txBody>
      </p:sp>
    </p:spTree>
    <p:extLst>
      <p:ext uri="{BB962C8B-B14F-4D97-AF65-F5344CB8AC3E}">
        <p14:creationId xmlns:p14="http://schemas.microsoft.com/office/powerpoint/2010/main" val="19558922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aphicFrame>
        <p:nvGraphicFramePr>
          <p:cNvPr id="4" name="표 9">
            <a:extLst>
              <a:ext uri="{FF2B5EF4-FFF2-40B4-BE49-F238E27FC236}">
                <a16:creationId xmlns:a16="http://schemas.microsoft.com/office/drawing/2014/main" id="{14507506-C43D-A78A-A04F-847DEDCBC1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248021"/>
              </p:ext>
            </p:extLst>
          </p:nvPr>
        </p:nvGraphicFramePr>
        <p:xfrm>
          <a:off x="381001" y="1428750"/>
          <a:ext cx="85344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9">
                  <a:extLst>
                    <a:ext uri="{9D8B030D-6E8A-4147-A177-3AD203B41FA5}">
                      <a16:colId xmlns:a16="http://schemas.microsoft.com/office/drawing/2014/main" val="48857675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312083127"/>
                    </a:ext>
                  </a:extLst>
                </a:gridCol>
                <a:gridCol w="4191001">
                  <a:extLst>
                    <a:ext uri="{9D8B030D-6E8A-4147-A177-3AD203B41FA5}">
                      <a16:colId xmlns:a16="http://schemas.microsoft.com/office/drawing/2014/main" val="4241707428"/>
                    </a:ext>
                  </a:extLst>
                </a:gridCol>
              </a:tblGrid>
              <a:tr h="42054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다른 사람의 통화나 메신저를 몰래 듣거나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저장할 경우 처벌할 수 있게 하는 법은 무엇일까요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dirty="0">
                          <a:solidFill>
                            <a:schemeClr val="tx1"/>
                          </a:solidFill>
                        </a:rPr>
                        <a:t>저작권법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통신의 비밀은 보호하고 통신의 자유는 넓히는 것이 목적이에요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통신비밀보호법 덕분에 우리는 자유롭게 통신할 수 있고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사생활을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보호받을 수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62671"/>
                  </a:ext>
                </a:extLst>
              </a:tr>
              <a:tr h="49685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다른 사람의 개인정보를 동의 없이 제공하거나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제공받지 못하게 하는 이 법은 무엇일까요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spc="-100" baseline="0" dirty="0">
                          <a:solidFill>
                            <a:schemeClr val="tx1"/>
                          </a:solidFill>
                        </a:rPr>
                        <a:t>개인정보보호법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이름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나이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성별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연락처 등 개인정보를 적절하게 처리하고 보호하기 위한 법이에요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개인정보보호법을 통해 개인의 자유와 권리를 보호할 수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128328"/>
                  </a:ext>
                </a:extLst>
              </a:tr>
              <a:tr h="52422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아동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청소년을 사이버 성범죄로부터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보호해주는 이 법은 무엇일까요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  <a:endParaRPr lang="ko-KR" altLang="en-US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청소년성보호법</a:t>
                      </a:r>
                      <a:endParaRPr lang="ko-KR" altLang="en-US" sz="1050" b="1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algn="ctr"/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1050" spc="-1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아동</a:t>
                      </a:r>
                      <a:r>
                        <a:rPr lang="en-US" altLang="ko-KR" sz="1050" spc="-1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</a:t>
                      </a:r>
                      <a:r>
                        <a:rPr lang="ko-KR" altLang="en-US" sz="1050" spc="-15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청소년의성보호에</a:t>
                      </a:r>
                      <a:r>
                        <a:rPr lang="ko-KR" altLang="en-US" sz="105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관한법률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algn="ctr" latinLnBrk="1"/>
                      <a:endParaRPr lang="ko-KR" altLang="en-US" sz="105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아동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청소년 대상 성범죄로부터 아동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청소년을 보호하기 위한 법이에요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 </a:t>
                      </a:r>
                      <a:r>
                        <a:rPr lang="ko-KR" altLang="en-US" sz="105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청소년성보호법을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통해 아동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·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청소년이 건강한 사회구성원으로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성장할 수 있도록 도와줘요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6494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통신을 이용해서 다른 사람을 속여 경제적으로 </a:t>
                      </a:r>
                      <a:endParaRPr lang="en-US" altLang="ko-KR" sz="105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피해를 입히지 못하게 하는 법은 무엇일까요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spc="-10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통신사기피해환급법</a:t>
                      </a:r>
                      <a:endParaRPr lang="ko-KR" altLang="en-US" sz="1050" b="1" spc="-10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algn="ctr"/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(</a:t>
                      </a:r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금융실명거래 및</a:t>
                      </a:r>
                      <a:endParaRPr lang="en-US" altLang="ko-KR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algn="ctr"/>
                      <a:r>
                        <a:rPr lang="ko-KR" altLang="en-US" sz="1050" dirty="0" err="1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비밀보장에관한법률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)</a:t>
                      </a:r>
                      <a:endParaRPr lang="ko-KR" altLang="en-US" sz="105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보이스 피싱 같은 정기통신금융사기의 기준과 대책을 정하여 피싱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</a:p>
                    <a:p>
                      <a:pPr latinLnBrk="1"/>
                      <a:r>
                        <a:rPr lang="ko-KR" altLang="en-US" sz="105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파밍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등의 범죄를 예방하기 위한 법이에요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또한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 err="1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통신사기피해환급법을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통해 피해를 신속하게 회복하는 데 도움을 받을 수도 있어요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938541"/>
                  </a:ext>
                </a:extLst>
              </a:tr>
              <a:tr h="49882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정보를 파괴하거나 유출하는 등의 침해 행위를</a:t>
                      </a:r>
                      <a:endParaRPr lang="en-US" altLang="ko-KR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하게 될 경우 처벌이 가능하게 하는 이 법은 </a:t>
                      </a:r>
                      <a:endParaRPr lang="en-US" altLang="ko-KR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무엇일까요</a:t>
                      </a:r>
                      <a:r>
                        <a:rPr lang="en-US" altLang="ko-KR" sz="1050" dirty="0"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?</a:t>
                      </a:r>
                      <a:endParaRPr lang="ko-KR" altLang="en-US" sz="1050" dirty="0"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1" spc="-150" baseline="0" dirty="0">
                          <a:solidFill>
                            <a:schemeClr val="tx1"/>
                          </a:solidFill>
                        </a:rPr>
                        <a:t>정보통신기반보호법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해킹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바이러스 등의 공격에 대비하여 주요 인터넷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, </a:t>
                      </a:r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이동통신 등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주요 정보통신 시설을 보호하고 안정적으로 운영할 수 있도록 </a:t>
                      </a:r>
                      <a:endParaRPr lang="en-US" altLang="ko-KR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  <a:p>
                      <a:pPr latinLnBrk="1"/>
                      <a:r>
                        <a:rPr lang="ko-KR" altLang="en-US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도와주는 법이에요</a:t>
                      </a:r>
                      <a:r>
                        <a:rPr lang="en-US" altLang="ko-KR" sz="1050" b="0" dirty="0">
                          <a:solidFill>
                            <a:schemeClr val="tx1"/>
                          </a:solidFill>
                          <a:latin typeface="나눔고딕 Bold" panose="020D0804000000000000" pitchFamily="50" charset="-127"/>
                          <a:ea typeface="나눔고딕 Bold" panose="020D0804000000000000" pitchFamily="50" charset="-127"/>
                          <a:cs typeface="KoPubWorld돋움체 Medium" panose="00000600000000000000" pitchFamily="2" charset="-127"/>
                        </a:rPr>
                        <a:t>.</a:t>
                      </a:r>
                      <a:endParaRPr lang="ko-KR" altLang="en-US" sz="1050" b="0" dirty="0">
                        <a:solidFill>
                          <a:schemeClr val="tx1"/>
                        </a:solidFill>
                        <a:latin typeface="나눔고딕 Bold" panose="020D0804000000000000" pitchFamily="50" charset="-127"/>
                        <a:ea typeface="나눔고딕 Bold" panose="020D0804000000000000" pitchFamily="50" charset="-127"/>
                        <a:cs typeface="KoPubWorld돋움체 Medium" panose="00000600000000000000" pitchFamily="2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508850"/>
                  </a:ext>
                </a:extLst>
              </a:tr>
            </a:tbl>
          </a:graphicData>
        </a:graphic>
      </p:graphicFrame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E5E543A2-7CE4-815B-AA8C-47E25CB9DEEF}"/>
              </a:ext>
            </a:extLst>
          </p:cNvPr>
          <p:cNvSpPr/>
          <p:nvPr/>
        </p:nvSpPr>
        <p:spPr>
          <a:xfrm flipV="1">
            <a:off x="0" y="1142798"/>
            <a:ext cx="5136261" cy="209752"/>
          </a:xfrm>
          <a:custGeom>
            <a:avLst/>
            <a:gdLst>
              <a:gd name="connsiteX0" fmla="*/ 0 w 5136261"/>
              <a:gd name="connsiteY0" fmla="*/ 209752 h 209752"/>
              <a:gd name="connsiteX1" fmla="*/ 4902222 w 5136261"/>
              <a:gd name="connsiteY1" fmla="*/ 209752 h 209752"/>
              <a:gd name="connsiteX2" fmla="*/ 5136261 w 5136261"/>
              <a:gd name="connsiteY2" fmla="*/ 0 h 209752"/>
              <a:gd name="connsiteX3" fmla="*/ 0 w 5136261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6261" h="209752">
                <a:moveTo>
                  <a:pt x="0" y="209752"/>
                </a:moveTo>
                <a:lnTo>
                  <a:pt x="4902222" y="209752"/>
                </a:lnTo>
                <a:lnTo>
                  <a:pt x="5136261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6D25E3-E9DA-F5BF-7C30-36EC7FC2828A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생활 속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디지털 속 법 찾기</a:t>
            </a:r>
          </a:p>
        </p:txBody>
      </p:sp>
    </p:spTree>
    <p:extLst>
      <p:ext uri="{BB962C8B-B14F-4D97-AF65-F5344CB8AC3E}">
        <p14:creationId xmlns:p14="http://schemas.microsoft.com/office/powerpoint/2010/main" val="3523001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9D46AD98-35EA-D423-E19B-03C7C87364B0}"/>
              </a:ext>
            </a:extLst>
          </p:cNvPr>
          <p:cNvSpPr/>
          <p:nvPr/>
        </p:nvSpPr>
        <p:spPr>
          <a:xfrm flipV="1">
            <a:off x="0" y="1142798"/>
            <a:ext cx="4724400" cy="209752"/>
          </a:xfrm>
          <a:custGeom>
            <a:avLst/>
            <a:gdLst>
              <a:gd name="connsiteX0" fmla="*/ 0 w 4191000"/>
              <a:gd name="connsiteY0" fmla="*/ 209752 h 209752"/>
              <a:gd name="connsiteX1" fmla="*/ 3973046 w 4191000"/>
              <a:gd name="connsiteY1" fmla="*/ 209752 h 209752"/>
              <a:gd name="connsiteX2" fmla="*/ 4191000 w 4191000"/>
              <a:gd name="connsiteY2" fmla="*/ 0 h 209752"/>
              <a:gd name="connsiteX3" fmla="*/ 0 w 4191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209752">
                <a:moveTo>
                  <a:pt x="0" y="209752"/>
                </a:moveTo>
                <a:lnTo>
                  <a:pt x="3973046" y="209752"/>
                </a:lnTo>
                <a:lnTo>
                  <a:pt x="4191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3530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어린이 식품안전 보호구역</a:t>
            </a:r>
          </a:p>
        </p:txBody>
      </p:sp>
      <p:pic>
        <p:nvPicPr>
          <p:cNvPr id="6" name="Picture 2" descr="어린이 식품안전 &gt; 어린이 식품안전보호구역 &gt; 어린이 식품안전보호구역 &gt; 보호구역의 지정 (본문) | 찾기쉬운 생활법령정보">
            <a:extLst>
              <a:ext uri="{FF2B5EF4-FFF2-40B4-BE49-F238E27FC236}">
                <a16:creationId xmlns:a16="http://schemas.microsoft.com/office/drawing/2014/main" id="{251653F4-129F-81ED-1346-E10063635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04950"/>
            <a:ext cx="8305800" cy="3352800"/>
          </a:xfrm>
          <a:prstGeom prst="roundRect">
            <a:avLst>
              <a:gd name="adj" fmla="val 680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모서리가 둥근 직사각형 38">
            <a:extLst>
              <a:ext uri="{FF2B5EF4-FFF2-40B4-BE49-F238E27FC236}">
                <a16:creationId xmlns:a16="http://schemas.microsoft.com/office/drawing/2014/main" id="{5B6A5A59-189C-1B18-A296-30EE26B7371E}"/>
              </a:ext>
            </a:extLst>
          </p:cNvPr>
          <p:cNvSpPr/>
          <p:nvPr/>
        </p:nvSpPr>
        <p:spPr>
          <a:xfrm>
            <a:off x="381000" y="1504950"/>
            <a:ext cx="8305800" cy="3352800"/>
          </a:xfrm>
          <a:prstGeom prst="roundRect">
            <a:avLst>
              <a:gd name="adj" fmla="val 7813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2BD5EE-8510-D879-A8DA-2ADF1AAF82F9}"/>
              </a:ext>
            </a:extLst>
          </p:cNvPr>
          <p:cNvSpPr txBox="1"/>
          <p:nvPr/>
        </p:nvSpPr>
        <p:spPr>
          <a:xfrm>
            <a:off x="7162800" y="4889584"/>
            <a:ext cx="2514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출처</a:t>
            </a:r>
            <a:r>
              <a:rPr lang="en-US" altLang="ko-KR" sz="105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o-KR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생활법령정보서비스</a:t>
            </a:r>
          </a:p>
        </p:txBody>
      </p:sp>
    </p:spTree>
    <p:extLst>
      <p:ext uri="{BB962C8B-B14F-4D97-AF65-F5344CB8AC3E}">
        <p14:creationId xmlns:p14="http://schemas.microsoft.com/office/powerpoint/2010/main" val="12473877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C74D5DC6-1F4D-7375-E9EC-582216C83961}"/>
              </a:ext>
            </a:extLst>
          </p:cNvPr>
          <p:cNvSpPr/>
          <p:nvPr/>
        </p:nvSpPr>
        <p:spPr>
          <a:xfrm flipV="1">
            <a:off x="0" y="1142798"/>
            <a:ext cx="5136261" cy="209752"/>
          </a:xfrm>
          <a:custGeom>
            <a:avLst/>
            <a:gdLst>
              <a:gd name="connsiteX0" fmla="*/ 0 w 5136261"/>
              <a:gd name="connsiteY0" fmla="*/ 209752 h 209752"/>
              <a:gd name="connsiteX1" fmla="*/ 4902222 w 5136261"/>
              <a:gd name="connsiteY1" fmla="*/ 209752 h 209752"/>
              <a:gd name="connsiteX2" fmla="*/ 5136261 w 5136261"/>
              <a:gd name="connsiteY2" fmla="*/ 0 h 209752"/>
              <a:gd name="connsiteX3" fmla="*/ 0 w 5136261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6261" h="209752">
                <a:moveTo>
                  <a:pt x="0" y="209752"/>
                </a:moveTo>
                <a:lnTo>
                  <a:pt x="4902222" y="209752"/>
                </a:lnTo>
                <a:lnTo>
                  <a:pt x="5136261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0A66F3-0685-EEF8-25C7-1414C9F58403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3.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생활 속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,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디지털 속 법 찾기</a:t>
            </a:r>
          </a:p>
        </p:txBody>
      </p:sp>
      <p:sp>
        <p:nvSpPr>
          <p:cNvPr id="13" name="Rectangle 304">
            <a:extLst>
              <a:ext uri="{FF2B5EF4-FFF2-40B4-BE49-F238E27FC236}">
                <a16:creationId xmlns:a16="http://schemas.microsoft.com/office/drawing/2014/main" id="{08E01E01-3C89-C0DC-2BDA-2E8797BB3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선택심화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: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우리반 디지털 법전 만들기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4C4A45C0-0553-775E-D5A9-E7B98D60A08B}"/>
              </a:ext>
            </a:extLst>
          </p:cNvPr>
          <p:cNvSpPr/>
          <p:nvPr/>
        </p:nvSpPr>
        <p:spPr>
          <a:xfrm>
            <a:off x="533400" y="1965538"/>
            <a:ext cx="8430286" cy="530012"/>
          </a:xfrm>
          <a:prstGeom prst="roundRect">
            <a:avLst/>
          </a:pr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b="1" dirty="0">
                <a:ea typeface="나눔고딕" panose="020D0604000000000000" pitchFamily="50" charset="-127"/>
              </a:rPr>
              <a:t>디지털 세상에서 지켜야 할 우리반 법</a:t>
            </a:r>
          </a:p>
          <a:p>
            <a:pPr algn="ctr"/>
            <a:r>
              <a:rPr lang="en-US" altLang="ko-KR" b="1" dirty="0">
                <a:ea typeface="나눔고딕" panose="020D0604000000000000" pitchFamily="50" charset="-127"/>
              </a:rPr>
              <a:t>&lt;</a:t>
            </a:r>
            <a:r>
              <a:rPr lang="ko-KR" altLang="en-US" b="1" dirty="0">
                <a:ea typeface="나눔고딕" panose="020D0604000000000000" pitchFamily="50" charset="-127"/>
              </a:rPr>
              <a:t>디지털 세상에서 우리반을 보호하기 위해 우리가 지켜야 할 내용을 작성해 법전을 완성해 봅시다</a:t>
            </a:r>
            <a:r>
              <a:rPr lang="en-US" altLang="ko-KR" b="1" dirty="0">
                <a:ea typeface="나눔고딕" panose="020D0604000000000000" pitchFamily="50" charset="-127"/>
              </a:rPr>
              <a:t>.&gt;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85B6FF8A-71C3-7E3B-258E-17BEA2A87B05}"/>
              </a:ext>
            </a:extLst>
          </p:cNvPr>
          <p:cNvSpPr/>
          <p:nvPr/>
        </p:nvSpPr>
        <p:spPr>
          <a:xfrm>
            <a:off x="533400" y="2647951"/>
            <a:ext cx="8430286" cy="2277962"/>
          </a:xfrm>
          <a:prstGeom prst="roundRect">
            <a:avLst>
              <a:gd name="adj" fmla="val 362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lnSpc>
                <a:spcPct val="20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1800" b="1" dirty="0">
                <a:solidFill>
                  <a:srgbClr val="A19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r>
              <a:rPr lang="ko-KR" altLang="en-US" sz="1800" b="1" dirty="0">
                <a:solidFill>
                  <a:srgbClr val="A19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조</a:t>
            </a:r>
          </a:p>
          <a:p>
            <a:pPr marL="285750" indent="-285750">
              <a:lnSpc>
                <a:spcPct val="20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1800" b="1" dirty="0">
                <a:solidFill>
                  <a:srgbClr val="A19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r>
              <a:rPr lang="ko-KR" altLang="en-US" sz="1800" b="1" dirty="0">
                <a:solidFill>
                  <a:srgbClr val="A19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조</a:t>
            </a:r>
          </a:p>
          <a:p>
            <a:pPr marL="285750" indent="-285750">
              <a:lnSpc>
                <a:spcPct val="20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1800" b="1" dirty="0">
                <a:solidFill>
                  <a:srgbClr val="A19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lang="ko-KR" altLang="en-US" sz="1800" b="1" dirty="0">
                <a:solidFill>
                  <a:srgbClr val="A19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조</a:t>
            </a:r>
          </a:p>
        </p:txBody>
      </p:sp>
    </p:spTree>
    <p:extLst>
      <p:ext uri="{BB962C8B-B14F-4D97-AF65-F5344CB8AC3E}">
        <p14:creationId xmlns:p14="http://schemas.microsoft.com/office/powerpoint/2010/main" val="18590131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04">
            <a:extLst>
              <a:ext uri="{FF2B5EF4-FFF2-40B4-BE49-F238E27FC236}">
                <a16:creationId xmlns:a16="http://schemas.microsoft.com/office/drawing/2014/main" id="{DCACDA9D-AF20-A411-5807-5996CA31F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8782395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선택심화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: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다양한 법을 지키는 민주시민이 되기 위한 선서문 제작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FBDB3FC5-D373-DBD0-2A32-9206C8E39196}"/>
              </a:ext>
            </a:extLst>
          </p:cNvPr>
          <p:cNvSpPr/>
          <p:nvPr/>
        </p:nvSpPr>
        <p:spPr>
          <a:xfrm>
            <a:off x="533400" y="1965538"/>
            <a:ext cx="8430286" cy="834812"/>
          </a:xfrm>
          <a:prstGeom prst="roundRect">
            <a:avLst>
              <a:gd name="adj" fmla="val 7675"/>
            </a:avLst>
          </a:pr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b="1" dirty="0">
                <a:ea typeface="나눔고딕" panose="020D0604000000000000" pitchFamily="50" charset="-127"/>
              </a:rPr>
              <a:t>다양한 법을 지키는 민주시민이 되기 위한 선서문 작성</a:t>
            </a:r>
          </a:p>
          <a:p>
            <a:pPr algn="ctr"/>
            <a:r>
              <a:rPr lang="ko-KR" altLang="en-US" b="1" dirty="0">
                <a:solidFill>
                  <a:srgbClr val="7030A0"/>
                </a:solidFill>
                <a:ea typeface="나눔고딕" panose="020D0604000000000000" pitchFamily="50" charset="-127"/>
              </a:rPr>
              <a:t>예시</a:t>
            </a:r>
            <a:r>
              <a:rPr lang="en-US" altLang="ko-KR" b="1" dirty="0">
                <a:solidFill>
                  <a:srgbClr val="7030A0"/>
                </a:solidFill>
                <a:ea typeface="나눔고딕" panose="020D0604000000000000" pitchFamily="50" charset="-127"/>
              </a:rPr>
              <a:t>) </a:t>
            </a:r>
            <a:r>
              <a:rPr lang="ko-KR" altLang="en-US" b="1" dirty="0">
                <a:ea typeface="나눔고딕" panose="020D0604000000000000" pitchFamily="50" charset="-127"/>
              </a:rPr>
              <a:t>저는 국민으로서 마땅히 지켜야 할 교육의 의무를 지키기 위해 열심히 공부하겠습니다</a:t>
            </a:r>
            <a:r>
              <a:rPr lang="en-US" altLang="ko-KR" b="1" dirty="0">
                <a:ea typeface="나눔고딕" panose="020D0604000000000000" pitchFamily="50" charset="-127"/>
              </a:rPr>
              <a:t>.</a:t>
            </a:r>
          </a:p>
          <a:p>
            <a:pPr algn="ctr"/>
            <a:r>
              <a:rPr lang="ko-KR" altLang="en-US" b="1" dirty="0">
                <a:solidFill>
                  <a:srgbClr val="7030A0"/>
                </a:solidFill>
                <a:ea typeface="나눔고딕" panose="020D0604000000000000" pitchFamily="50" charset="-127"/>
              </a:rPr>
              <a:t>예시</a:t>
            </a:r>
            <a:r>
              <a:rPr lang="en-US" altLang="ko-KR" b="1" dirty="0">
                <a:solidFill>
                  <a:srgbClr val="7030A0"/>
                </a:solidFill>
                <a:ea typeface="나눔고딕" panose="020D0604000000000000" pitchFamily="50" charset="-127"/>
              </a:rPr>
              <a:t>) </a:t>
            </a:r>
            <a:r>
              <a:rPr lang="ko-KR" altLang="en-US" b="1" dirty="0">
                <a:ea typeface="나눔고딕" panose="020D0604000000000000" pitchFamily="50" charset="-127"/>
              </a:rPr>
              <a:t>저는 신용정보법을 잘 지켜 금융 거래에서 필요한 정보를 동의없이 제공하거나 제공받지 않도록 하겠습니다</a:t>
            </a:r>
            <a:r>
              <a:rPr lang="en-US" altLang="ko-KR" b="1" dirty="0"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A0C58932-272B-6A1F-DE4D-59767CA640A2}"/>
              </a:ext>
            </a:extLst>
          </p:cNvPr>
          <p:cNvSpPr/>
          <p:nvPr/>
        </p:nvSpPr>
        <p:spPr>
          <a:xfrm>
            <a:off x="533400" y="2872993"/>
            <a:ext cx="8430286" cy="2052919"/>
          </a:xfrm>
          <a:prstGeom prst="roundRect">
            <a:avLst>
              <a:gd name="adj" fmla="val 362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285750" indent="-285750">
              <a:lnSpc>
                <a:spcPct val="20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1800" b="1" dirty="0">
                <a:solidFill>
                  <a:srgbClr val="A19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  <a:p>
            <a:pPr marL="285750" indent="-285750">
              <a:lnSpc>
                <a:spcPct val="20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1800" b="1" dirty="0">
                <a:solidFill>
                  <a:srgbClr val="A19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</a:p>
          <a:p>
            <a:pPr marL="285750" indent="-285750">
              <a:lnSpc>
                <a:spcPct val="20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en-US" altLang="ko-KR" sz="1800" b="1" dirty="0">
                <a:solidFill>
                  <a:srgbClr val="A19FFF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endParaRPr lang="ko-KR" altLang="en-US" sz="1800" b="1" dirty="0">
              <a:solidFill>
                <a:srgbClr val="A19FFF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CFF2D973-90E6-8B6C-816B-3AA79734936A}"/>
              </a:ext>
            </a:extLst>
          </p:cNvPr>
          <p:cNvSpPr/>
          <p:nvPr/>
        </p:nvSpPr>
        <p:spPr>
          <a:xfrm flipV="1">
            <a:off x="0" y="1142798"/>
            <a:ext cx="3581400" cy="209752"/>
          </a:xfrm>
          <a:custGeom>
            <a:avLst/>
            <a:gdLst>
              <a:gd name="connsiteX0" fmla="*/ 0 w 3581400"/>
              <a:gd name="connsiteY0" fmla="*/ 209752 h 209752"/>
              <a:gd name="connsiteX1" fmla="*/ 3347361 w 3581400"/>
              <a:gd name="connsiteY1" fmla="*/ 209752 h 209752"/>
              <a:gd name="connsiteX2" fmla="*/ 3581400 w 3581400"/>
              <a:gd name="connsiteY2" fmla="*/ 0 h 209752"/>
              <a:gd name="connsiteX3" fmla="*/ 0 w 3581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209752">
                <a:moveTo>
                  <a:pt x="0" y="209752"/>
                </a:moveTo>
                <a:lnTo>
                  <a:pt x="3347361" y="209752"/>
                </a:lnTo>
                <a:lnTo>
                  <a:pt x="3581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2FC00F-9F93-3DA4-87D3-AA9ED620A20D}"/>
              </a:ext>
            </a:extLst>
          </p:cNvPr>
          <p:cNvSpPr txBox="1"/>
          <p:nvPr/>
        </p:nvSpPr>
        <p:spPr>
          <a:xfrm>
            <a:off x="276306" y="969317"/>
            <a:ext cx="6048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학습내용 되돌아보기</a:t>
            </a:r>
          </a:p>
        </p:txBody>
      </p:sp>
    </p:spTree>
    <p:extLst>
      <p:ext uri="{BB962C8B-B14F-4D97-AF65-F5344CB8AC3E}">
        <p14:creationId xmlns:p14="http://schemas.microsoft.com/office/powerpoint/2010/main" val="3515246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7239001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69317"/>
            <a:ext cx="6810294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지금부터 자신이 알고 있는 생활 속 법을 적어봅시다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B9A4821C-F9F7-78FB-40FD-875CED961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454618"/>
              </p:ext>
            </p:extLst>
          </p:nvPr>
        </p:nvGraphicFramePr>
        <p:xfrm>
          <a:off x="762000" y="1720362"/>
          <a:ext cx="7280082" cy="3044425"/>
        </p:xfrm>
        <a:graphic>
          <a:graphicData uri="http://schemas.openxmlformats.org/drawingml/2006/table">
            <a:tbl>
              <a:tblPr/>
              <a:tblGrid>
                <a:gridCol w="7280082">
                  <a:extLst>
                    <a:ext uri="{9D8B030D-6E8A-4147-A177-3AD203B41FA5}">
                      <a16:colId xmlns:a16="http://schemas.microsoft.com/office/drawing/2014/main" val="974233596"/>
                    </a:ext>
                  </a:extLst>
                </a:gridCol>
              </a:tblGrid>
              <a:tr h="608885"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예시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) 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학교 앞 횡단보도는 어린이 보호구역이어서 저속으로 운전해야 한다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.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D4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783554"/>
                  </a:ext>
                </a:extLst>
              </a:tr>
              <a:tr h="6088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5532310"/>
                  </a:ext>
                </a:extLst>
              </a:tr>
              <a:tr h="6088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246438"/>
                  </a:ext>
                </a:extLst>
              </a:tr>
              <a:tr h="6088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749582"/>
                  </a:ext>
                </a:extLst>
              </a:tr>
              <a:tr h="6088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나눔고딕 Bold" panose="020D0804000000000000" pitchFamily="50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119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963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BFCA0021-EBFD-9898-2442-2D3D9A887FE0}"/>
              </a:ext>
            </a:extLst>
          </p:cNvPr>
          <p:cNvSpPr/>
          <p:nvPr/>
        </p:nvSpPr>
        <p:spPr>
          <a:xfrm flipV="1">
            <a:off x="0" y="1142798"/>
            <a:ext cx="4738860" cy="209752"/>
          </a:xfrm>
          <a:custGeom>
            <a:avLst/>
            <a:gdLst>
              <a:gd name="connsiteX0" fmla="*/ 0 w 4738860"/>
              <a:gd name="connsiteY0" fmla="*/ 209752 h 209752"/>
              <a:gd name="connsiteX1" fmla="*/ 4485315 w 4738860"/>
              <a:gd name="connsiteY1" fmla="*/ 209752 h 209752"/>
              <a:gd name="connsiteX2" fmla="*/ 4738860 w 4738860"/>
              <a:gd name="connsiteY2" fmla="*/ 0 h 209752"/>
              <a:gd name="connsiteX3" fmla="*/ 0 w 473886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8860" h="209752">
                <a:moveTo>
                  <a:pt x="0" y="209752"/>
                </a:moveTo>
                <a:lnTo>
                  <a:pt x="4485315" y="209752"/>
                </a:lnTo>
                <a:lnTo>
                  <a:pt x="473886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8912078-611A-4E4D-BDAD-CE5843B508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b="21694"/>
          <a:stretch/>
        </p:blipFill>
        <p:spPr>
          <a:xfrm>
            <a:off x="3886200" y="1860146"/>
            <a:ext cx="5809034" cy="32502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4F2EC6-28E7-5945-7A38-41C7368C2E2F}"/>
              </a:ext>
            </a:extLst>
          </p:cNvPr>
          <p:cNvSpPr txBox="1"/>
          <p:nvPr/>
        </p:nvSpPr>
        <p:spPr>
          <a:xfrm>
            <a:off x="276306" y="969317"/>
            <a:ext cx="6353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오늘 우리는 무엇을 배울까요</a:t>
            </a:r>
            <a:r>
              <a:rPr lang="en-US" altLang="ko-K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3" name="Rectangle 304">
            <a:extLst>
              <a:ext uri="{FF2B5EF4-FFF2-40B4-BE49-F238E27FC236}">
                <a16:creationId xmlns:a16="http://schemas.microsoft.com/office/drawing/2014/main" id="{01B45797-0E9B-3542-11C1-870DF92B4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5" y="2915844"/>
            <a:ext cx="7917607" cy="113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나의 권리와 의무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공정하고 투명한 의사결정</a:t>
            </a: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+mj-lt"/>
              <a:buAutoNum type="arabicPeriod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생활 속 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</a:t>
            </a: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디지털 속 법 찾기</a:t>
            </a:r>
          </a:p>
        </p:txBody>
      </p:sp>
      <p:sp>
        <p:nvSpPr>
          <p:cNvPr id="24" name="Rectangle 304">
            <a:extLst>
              <a:ext uri="{FF2B5EF4-FFF2-40B4-BE49-F238E27FC236}">
                <a16:creationId xmlns:a16="http://schemas.microsoft.com/office/drawing/2014/main" id="{6A156789-8CFC-45FC-3471-540A0C77E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6" y="1892894"/>
            <a:ext cx="8454604" cy="41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헌법 정신을 잘 지키는 민주시민이 되기 위한 다양한 방법을 탐색할 수 있다</a:t>
            </a:r>
            <a:r>
              <a:rPr kumimoji="0"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 </a:t>
            </a:r>
          </a:p>
        </p:txBody>
      </p:sp>
      <p:sp>
        <p:nvSpPr>
          <p:cNvPr id="25" name="Rectangle 304">
            <a:extLst>
              <a:ext uri="{FF2B5EF4-FFF2-40B4-BE49-F238E27FC236}">
                <a16:creationId xmlns:a16="http://schemas.microsoft.com/office/drawing/2014/main" id="{907B0CB7-5BAB-E33B-A99D-3229D508D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학습 주제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  <p:sp>
        <p:nvSpPr>
          <p:cNvPr id="27" name="Rectangle 304">
            <a:extLst>
              <a:ext uri="{FF2B5EF4-FFF2-40B4-BE49-F238E27FC236}">
                <a16:creationId xmlns:a16="http://schemas.microsoft.com/office/drawing/2014/main" id="{69EB33A1-0A8F-95D9-F2FA-CEB7008D7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4" y="2450823"/>
            <a:ext cx="791760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학습 활동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8279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id="{6C5D1BD5-A569-59B0-AFB7-E01AA0DE76F1}"/>
              </a:ext>
            </a:extLst>
          </p:cNvPr>
          <p:cNvSpPr/>
          <p:nvPr/>
        </p:nvSpPr>
        <p:spPr>
          <a:xfrm flipV="1">
            <a:off x="0" y="1142798"/>
            <a:ext cx="5105400" cy="209752"/>
          </a:xfrm>
          <a:custGeom>
            <a:avLst/>
            <a:gdLst>
              <a:gd name="connsiteX0" fmla="*/ 0 w 4343401"/>
              <a:gd name="connsiteY0" fmla="*/ 209752 h 209752"/>
              <a:gd name="connsiteX1" fmla="*/ 4070276 w 4343401"/>
              <a:gd name="connsiteY1" fmla="*/ 209752 h 209752"/>
              <a:gd name="connsiteX2" fmla="*/ 4343401 w 4343401"/>
              <a:gd name="connsiteY2" fmla="*/ 0 h 209752"/>
              <a:gd name="connsiteX3" fmla="*/ 0 w 4343401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1" h="209752">
                <a:moveTo>
                  <a:pt x="0" y="209752"/>
                </a:moveTo>
                <a:lnTo>
                  <a:pt x="4070276" y="209752"/>
                </a:lnTo>
                <a:lnTo>
                  <a:pt x="4343401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810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자주마을로 여행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민주시민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0FC6FAFC-55F6-ED91-C9B1-ACFA49B070D6}"/>
              </a:ext>
            </a:extLst>
          </p:cNvPr>
          <p:cNvGrpSpPr/>
          <p:nvPr/>
        </p:nvGrpSpPr>
        <p:grpSpPr>
          <a:xfrm>
            <a:off x="1219200" y="1504950"/>
            <a:ext cx="6140501" cy="3505200"/>
            <a:chOff x="1143000" y="1504950"/>
            <a:chExt cx="6140501" cy="3505200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E8F9AD76-78EC-6986-B853-E0C9FCE7C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68765" y="1556867"/>
              <a:ext cx="6114736" cy="3439538"/>
            </a:xfrm>
            <a:prstGeom prst="rect">
              <a:avLst/>
            </a:prstGeom>
          </p:spPr>
        </p:pic>
        <p:sp>
          <p:nvSpPr>
            <p:cNvPr id="9" name="모서리가 둥근 직사각형 38">
              <a:extLst>
                <a:ext uri="{FF2B5EF4-FFF2-40B4-BE49-F238E27FC236}">
                  <a16:creationId xmlns:a16="http://schemas.microsoft.com/office/drawing/2014/main" id="{101AA8E9-B266-2C04-57AF-E34F91664FE3}"/>
                </a:ext>
              </a:extLst>
            </p:cNvPr>
            <p:cNvSpPr/>
            <p:nvPr/>
          </p:nvSpPr>
          <p:spPr>
            <a:xfrm>
              <a:off x="1143000" y="1504950"/>
              <a:ext cx="6140501" cy="3505200"/>
            </a:xfrm>
            <a:prstGeom prst="roundRect">
              <a:avLst>
                <a:gd name="adj" fmla="val 4602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" name="직사각형 2">
            <a:extLst>
              <a:ext uri="{FF2B5EF4-FFF2-40B4-BE49-F238E27FC236}">
                <a16:creationId xmlns:a16="http://schemas.microsoft.com/office/drawing/2014/main" id="{2576E41F-F403-878C-8836-BAF893825E38}"/>
              </a:ext>
            </a:extLst>
          </p:cNvPr>
          <p:cNvSpPr/>
          <p:nvPr/>
        </p:nvSpPr>
        <p:spPr>
          <a:xfrm>
            <a:off x="5181600" y="3409950"/>
            <a:ext cx="685800" cy="7642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5809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8E9C4968-14DC-F760-62AA-BA617DBB81C7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960E127-846B-013C-5E4F-5DEB83D6F3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429" y="1553199"/>
            <a:ext cx="5334001" cy="3834677"/>
          </a:xfrm>
          <a:prstGeom prst="rect">
            <a:avLst/>
          </a:prstGeom>
        </p:spPr>
      </p:pic>
      <p:sp>
        <p:nvSpPr>
          <p:cNvPr id="13" name="Rectangle 304">
            <a:extLst>
              <a:ext uri="{FF2B5EF4-FFF2-40B4-BE49-F238E27FC236}">
                <a16:creationId xmlns:a16="http://schemas.microsoft.com/office/drawing/2014/main" id="{F3D622FF-C684-C7AE-FA72-D86E2C047A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헌법에는 국민으로서 행복하게 살 권리가 있다고</a:t>
            </a:r>
            <a:b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제시하고 있습니다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1301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23">
            <a:extLst>
              <a:ext uri="{FF2B5EF4-FFF2-40B4-BE49-F238E27FC236}">
                <a16:creationId xmlns:a16="http://schemas.microsoft.com/office/drawing/2014/main" id="{BE30DE03-3A22-F83F-8266-0B1385E21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265" y="1352550"/>
            <a:ext cx="3887535" cy="3587750"/>
          </a:xfrm>
          <a:prstGeom prst="roundRect">
            <a:avLst>
              <a:gd name="adj" fmla="val 4786"/>
            </a:avLst>
          </a:prstGeom>
        </p:spPr>
      </p:pic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C9184AF9-2E87-4598-8515-5E0672CAA369}"/>
              </a:ext>
            </a:extLst>
          </p:cNvPr>
          <p:cNvSpPr/>
          <p:nvPr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4C73EE-6098-0CCB-6053-C4715454B4B3}"/>
              </a:ext>
            </a:extLst>
          </p:cNvPr>
          <p:cNvSpPr txBox="1"/>
          <p:nvPr/>
        </p:nvSpPr>
        <p:spPr>
          <a:xfrm>
            <a:off x="0" y="224696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민주시민 학습</a:t>
            </a:r>
            <a:endParaRPr lang="en-US" altLang="ko-KR" sz="1300" dirty="0">
              <a:solidFill>
                <a:srgbClr val="040257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25" name="모서리가 둥근 직사각형 38">
            <a:extLst>
              <a:ext uri="{FF2B5EF4-FFF2-40B4-BE49-F238E27FC236}">
                <a16:creationId xmlns:a16="http://schemas.microsoft.com/office/drawing/2014/main" id="{08769C97-EEAB-4B3B-7D39-AA692C9FAEDC}"/>
              </a:ext>
            </a:extLst>
          </p:cNvPr>
          <p:cNvSpPr/>
          <p:nvPr/>
        </p:nvSpPr>
        <p:spPr>
          <a:xfrm>
            <a:off x="4800600" y="1352550"/>
            <a:ext cx="3886200" cy="3581400"/>
          </a:xfrm>
          <a:prstGeom prst="roundRect">
            <a:avLst>
              <a:gd name="adj" fmla="val 4602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C7CD471E-188D-75D8-12D2-BEA5686AEAA7}"/>
              </a:ext>
            </a:extLst>
          </p:cNvPr>
          <p:cNvSpPr/>
          <p:nvPr/>
        </p:nvSpPr>
        <p:spPr>
          <a:xfrm>
            <a:off x="4800600" y="2038350"/>
            <a:ext cx="1480377" cy="145827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EF70E01B-1315-41AD-79C2-11A1CD955B0F}"/>
              </a:ext>
            </a:extLst>
          </p:cNvPr>
          <p:cNvSpPr/>
          <p:nvPr/>
        </p:nvSpPr>
        <p:spPr>
          <a:xfrm flipV="1">
            <a:off x="0" y="1142798"/>
            <a:ext cx="3962400" cy="209752"/>
          </a:xfrm>
          <a:custGeom>
            <a:avLst/>
            <a:gdLst>
              <a:gd name="connsiteX0" fmla="*/ 0 w 3962400"/>
              <a:gd name="connsiteY0" fmla="*/ 209752 h 209752"/>
              <a:gd name="connsiteX1" fmla="*/ 3728361 w 3962400"/>
              <a:gd name="connsiteY1" fmla="*/ 209752 h 209752"/>
              <a:gd name="connsiteX2" fmla="*/ 3962400 w 3962400"/>
              <a:gd name="connsiteY2" fmla="*/ 0 h 209752"/>
              <a:gd name="connsiteX3" fmla="*/ 0 w 39624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9752">
                <a:moveTo>
                  <a:pt x="0" y="209752"/>
                </a:moveTo>
                <a:lnTo>
                  <a:pt x="3728361" y="209752"/>
                </a:lnTo>
                <a:lnTo>
                  <a:pt x="39624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ED56E8-97DF-5011-8FB0-CB43A04FC489}"/>
              </a:ext>
            </a:extLst>
          </p:cNvPr>
          <p:cNvSpPr txBox="1"/>
          <p:nvPr/>
        </p:nvSpPr>
        <p:spPr>
          <a:xfrm>
            <a:off x="276306" y="907762"/>
            <a:ext cx="6048294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ko-KR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나의 권리와 의무</a:t>
            </a:r>
          </a:p>
        </p:txBody>
      </p:sp>
      <p:sp>
        <p:nvSpPr>
          <p:cNvPr id="29" name="Rectangle 304">
            <a:extLst>
              <a:ext uri="{FF2B5EF4-FFF2-40B4-BE49-F238E27FC236}">
                <a16:creationId xmlns:a16="http://schemas.microsoft.com/office/drawing/2014/main" id="{71670057-158C-EBF0-D14F-8C896A160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97" y="2327245"/>
            <a:ext cx="3958804" cy="149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85750" indent="-285750" latinLnBrk="0">
              <a:lnSpc>
                <a:spcPct val="130000"/>
              </a:lnSpc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제한시간 안에 주어진 상황을 읽고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, </a:t>
            </a:r>
            <a:b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</a:br>
            <a:r>
              <a:rPr kumimoji="0" lang="ko-KR" altLang="en-US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마우스로 스크래치를 긁어 나타난 보기 중에 각 상황과 연결된 기본권을 찾아 클릭합니다</a:t>
            </a:r>
            <a:r>
              <a:rPr kumimoji="0" lang="en-US" altLang="ko-KR" sz="18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30" name="Rectangle 304">
            <a:extLst>
              <a:ext uri="{FF2B5EF4-FFF2-40B4-BE49-F238E27FC236}">
                <a16:creationId xmlns:a16="http://schemas.microsoft.com/office/drawing/2014/main" id="{06CEAF04-98F5-16F6-3BEE-AD5956952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405" y="1438924"/>
            <a:ext cx="7917607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나의 기본 권리에 대해 알아봐요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활동 방법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6851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6010</TotalTime>
  <Words>3200</Words>
  <Application>Microsoft Office PowerPoint</Application>
  <PresentationFormat>화면 슬라이드 쇼(16:9)</PresentationFormat>
  <Paragraphs>468</Paragraphs>
  <Slides>41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41</vt:i4>
      </vt:variant>
    </vt:vector>
  </HeadingPairs>
  <TitlesOfParts>
    <vt:vector size="50" baseType="lpstr">
      <vt:lpstr>Arial</vt:lpstr>
      <vt:lpstr>Calibri</vt:lpstr>
      <vt:lpstr>Wingdings</vt:lpstr>
      <vt:lpstr>맑은 고딕</vt:lpstr>
      <vt:lpstr>나눔고딕 Bold</vt:lpstr>
      <vt:lpstr>나눔고딕 ExtraBold</vt:lpstr>
      <vt:lpstr>Calibri Light</vt:lpstr>
      <vt:lpstr>나눔바른고딕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579</cp:revision>
  <dcterms:created xsi:type="dcterms:W3CDTF">2016-05-18T11:08:35Z</dcterms:created>
  <dcterms:modified xsi:type="dcterms:W3CDTF">2023-05-18T06:37:58Z</dcterms:modified>
</cp:coreProperties>
</file>